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81" r:id="rId18"/>
    <p:sldId id="279"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9:24:55.397"/>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1999 0 24575,'0'0'0,"-13"0"0,-42 11 0,-29 5 0,-35 5 0,-10 3 0,-10 8 0,14 1 0,16-5 0,19-2 0,21-6 0,16-6 0,13-6 0,10-3 0,4-4 0,4 4 0,-1 0 0,1 4 0,4 4 0,-6 5 0,-1-1 0,-1 2 0,-1-4 0,0 2 0,0-4 0,6 2 0,-6 2 0,-4 3 0,-12 7 0,5 2 0,-4 1 0,4 0 0,2-5 0,3-2 0,3-1 0,2 0 0,7 1 0,1-4 0,0-5 0,4 1 0,-1 1 0,4 2 0,-2 3 0,3 7 0,-2-3 0,3 0 0,-3 1 0,3 4 0,2 1 0,-2-1 0,2 5 0,-4 0 0,3-2 0,-4 3 0,3-1 0,-3-1 0,2-3 0,3-2 0,2 4 0,3-1 0,2-1 0,1 5 0,1-2 0,1 4 0,5-2 0,-1 4 0,6-3 0,0 4 0,-3-3 0,-1-3 0,3-3 0,-3 3 0,5-1 0,-2-2 0,3-2 0,-1-2 0,-3 0 0,2-7 0,-2 0 0,4-1 0,-3 2 0,4 0 0,-2 1 0,-3 2 0,3 1 0,2-1 0,4 1 0,-2 1 0,1-1 0,-2 0 0,1-5 0,-3 0 0,1-6 0,-2 1 0,3 2 0,2 1 0,-3 3 0,2 1 0,3 2 0,2-5 0,7-4 0,-4 0 0,1 0 0,0-2 0,6 2 0,-1-4 0,-4 3 0,-1-4 0,-2 4 0,1 2 0,-1 2 0,2-2 0,0-3 0,0-5 0,1-3 0,-6 2 0,1-2 0,5-1 0,1 4 0,1-1 0,6-1 0,-1-3 0,0 0 0,-2-3 0,-1 0 0,-2 4 0,-1 1 0,-1-1 0,5-1 0,1-2 0,-2 0 0,0-1 0,-1-1 0,-1 1 0,-1-2 0,-1 1 0,0 0 0,-5 5 0,-1 1 0,0-1 0,2-1 0,0 0 0,7-2 0,2-1 0,4-1 0,1 1 0,-1-2 0,-3 1 0,-1 0 0,-3 0 0,-1 0 0,0-1 0,-1 1 0,-1 0 0,1 0 0,-1 0 0,1 0 0,-1 0 0,1 0 0,0 0 0,0 0 0,0 0 0,0 0 0,0 0 0,0 0 0,5 0 0,5 0 0,6 0 0,4 0 0,3 0 0,-3 0 0,2 0 0,-1 0 0,2 0 0,-5 0 0,1 0 0,-4 0 0,-4 0 0,-4 0 0,-4 0 0,-1 0 0,-2 0 0,0 0 0,-1 0 0,0 0 0,0 0 0,1 0 0,4 0 0,1 0 0,1 0 0,-2 0 0,-1 0 0,-1 0 0,4 0 0,0 0 0,-1-5 0,0 0 0,-3-1 0,5 1 0,-1 2 0,5 1 0,-1-4 0,-2 0 0,-2 1 0,-2 1 0,-2-4 0,-1 0 0,4 2 0,0 2 0,0 1 0,4-4 0,-1 0 0,4 2 0,-1 1 0,3 1 0,-2 1 0,-3 1 0,-3 1 0,-2 0 0,-2 0 0,4 1 0,0-1 0,4 0 0,-1 0 0,-1 0 0,-2-5 0,2 0 0,0 0 0,-2 0 0,4-3 0,-2 1 0,-1 0 0,3-3 0,-1 2 0,-2 0 0,-2 3 0,-2-4 0,-1 2 0,-1 1 0,-1 1 0,-6-3 0,5 1 0,1-4 0,1 1 0,0-3 0,5 2 0,5-4 0,5-2 0,-1-3 0,-2 3 0,2-2 0,2 4 0,2-6 0,3-3 0,-4 4 0,-3-1 0,-5 4 0,1 0 0,-3 4 0,-2-2 0,-1-2 0,2-2 0,-1-3 0,0-2 0,-2 5 0,4 3 0,-6 0 0,-7 0 0,-1-3 0,-1-2 0,1 3 0,2-1 0,1-1 0,1 3 0,-4-1 0,1-1 0,-1-2 0,-3-1 0,0 3 0,-3-1 0,1 5 0,-3-1 0,3 3 0,-4-2 0,3-1 0,-2-4 0,-4-6 0,-1-4 0,-4 0 0,-1-5 0,-1 0 0,-1 1 0,-1-3 0,1-3 0,-1-4 0,1 2 0,0-3 0,-6 0 0,1 2 0,0 4 0,0 4 0,2 4 0,-4 3 0,1-4 0,-5 1 0,1 0 0,-4-4 0,-3 2 0,-3 0 0,-2-3 0,-2 1 0,4 2 0,-1 2 0,-1 2 0,0 1 0,-1 1 0,-2 1 0,6 0 0,-2 6 0,-4 0 0,-2-6 0,-2 0 0,-4-2 0,-6 5 0,-4 0 0,0 1 0,4 0 0,3 3 0,9 1 0,3 3 0,2-1 0,0 4 0,0 3 0,-7-2 0,0-3 0,-7 2 0,1 2 0,1 2 0,2 4 0,-4 1 0,2 2 0,2 1 0,1-4 0,-3-1 0,1 0 0,6-4 0,2 1 0,-3 1 0,-1 1 0,-5 3 0,-5 1 0,1 1 0,6-5 0,-2 1 0,2 0 0,-3 1 0,1 1 0,1 1 0,-3 1 0,2 0 0,-5 1 0,3-5 0,-4 0 0,-2 0 0,1 1 0,3 1 0,4 1 0,-2 1 0,2 1 0,-4 0 0,2 0 0,2 0 0,3 0 0,1 0 0,3 1 0,0-1 0,-4 0 0,0 0 0,0 0 0,1 0 0,1 0 0,2 0 0,0 0 0,0 0 0,-4 0 0,0 0 0,-5 0 0,1 0 0,0 0 0,3 0 0,2 0 0,2 0 0,1 0 0,0 0 0,2 0 0,-1 0 0,1 0 0,-1 0 0,0 0 0,-4 0 0,-1 0 0,-1-5 0,2-1 0,1 1 0,1 1 0,1 0 0,1 2 0,0 1 0,0 1 0,0 0 0,0 0 0,1 0 0,-1 0 0,-5-4 0,-5-2 0,-1 1 0,2 1 0,1 1 0,3 1 0,2 1 0,1 0 0,2 1 0,0 0 0,1 1 0,-1-1 0,6-5 0,-1 0 0,1-1 0,-1 2 0,-2 1 0,-1 1 0,-1 1 0,0 1 0,4-6 0,0 1 0,0 0 0,0 1 0,-2 1 0,-1 1 0,-1 1 0,-1 1 0,0 0 0,6-5 0,-1-1 0,0 1 0,-1 1 0,-1 0 0,-6 2 0,-6 1 0,-2 1 0,-3 0 0,6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9:25:00.057"/>
    </inkml:context>
    <inkml:brush xml:id="br0">
      <inkml:brushProperty name="width" value="0.1" units="cm"/>
      <inkml:brushProperty name="height" value="0.1" units="cm"/>
      <inkml:brushProperty name="color" value="#AE198D"/>
      <inkml:brushProperty name="inkEffects" value="galaxy"/>
      <inkml:brushProperty name="anchorX" value="1298.80701"/>
      <inkml:brushProperty name="anchorY" value="991.19659"/>
      <inkml:brushProperty name="scaleFactor" value="0.5"/>
    </inkml:brush>
  </inkml:definitions>
  <inkml:trace contextRef="#ctx0" brushRef="#br0">934 1 24575,'0'0'0,"0"13"0,0 31 0,0 24 0,0 19 0,0 13 0,0 2 0,0 2 0,0-4 0,0-5 0,0-6 0,0-5 0,0 2 0,0-2 0,-5-6 0,0-8 0,-1-6 0,2-5 0,-4-4 0,0-8 0,2-1 0,1-1 0,-3-4 0,1 6 0,1 2 0,-4 3 0,2 0 0,-5 1 0,3-1 0,1-4 0,-3-1 0,3 0 0,1 11 0,-2 2 0,1 0 0,-3 5 0,2-2 0,2 3 0,-3-2 0,2 2 0,-9 9 0,2 2 0,-3 2 0,3 2 0,-2 4 0,-1 0 0,-1 0 0,2-2 0,5-7 0,-2-6 0,4-7 0,-2-5 0,2-4 0,-2-1 0,1-3 0,4 6 0,-4 0 0,3 0 0,-3-6 0,2-1 0,-4 0 0,3-6 0,2-4 0,3-5 0,2-4 0,2 3 0,1-1 0,1 4 0,0 9 0,1 4 0,-1 9 0,1 1 0,-1 6 0,-5-1 0,0 9 0,-6-3 0,2 3 0,0-5 0,-3 2 0,2-4 0,3-4 0,-4-3 0,2-3 0,2-3 0,-3 0 0,1-2 0,2 0 0,-3 0 0,2 1 0,-4-1 0,1 0 0,-2 1 0,1-5 0,3-1 0,2 1 0,-2-5 0,1 1 0,2-3 0,2 1 0,-4-4 0,1 3 0,-4 3 0,2 2 0,0 3 0,-2 2 0,2 1 0,-4 1 0,3 0 0,-4 0 0,2 1 0,3-1 0,2-5 0,3 0 0,2-6 0,1-4 0,1-4 0,1-4 0,-1-1 0,-4-7 0,-6-6 0,-1-6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9:25:02.373"/>
    </inkml:context>
    <inkml:brush xml:id="br0">
      <inkml:brushProperty name="width" value="0.1" units="cm"/>
      <inkml:brushProperty name="height" value="0.1" units="cm"/>
      <inkml:brushProperty name="color" value="#AE198D"/>
      <inkml:brushProperty name="inkEffects" value="galaxy"/>
      <inkml:brushProperty name="anchorX" value="3248.48145"/>
      <inkml:brushProperty name="anchorY" value="-4729.57178"/>
      <inkml:brushProperty name="scaleFactor" value="0.5"/>
    </inkml:brush>
  </inkml:definitions>
  <inkml:trace contextRef="#ctx0" brushRef="#br0">0 60 24575,'0'0'0,"9"9"0,9 13 0,3 10 0,4 8 0,6 7 0,2-1 0,0 1 0,-1 2 0,-2-5 0,-2-4 0,-5-5 0,-7 2 0,-1-8 0,-4 3 0,2-2 0,2-1 0,-2 4 0,3 0 0,2-1 0,2-1 0,3 3 0,1 4 0,-4-1 0,1-1 0,-5 3 0,1-3 0,1-2 0,1 3 0,3-2 0,2-3 0,-4-1 0,0-1 0,-4-3 0,0-5 0,-3-2 0,1-5 0,3-9 0,2-15 0,3-9 0,1-12 0,8-13 0,5-12 0,1-16 0,-1-2 0,-2 2 0,-2 3 0,2 5 0,4 4 0,-6 3 0,-2 3 0,-2 1 0,-7 6 0,-1 6 0,-5 5 0,-5-1 0,1 7 0,3-2 0,3 2 0,3-6 0,-2-3 0,1 0 0,1 2 0,2 7 0,-4 3 0,-4 2 0,1 2 0,1 4 0,-2-1 0,-4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11/10/2022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11/10/2022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11/10/2022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11/10/2022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11/10/2022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096000" y="4021494"/>
            <a:ext cx="5470187" cy="1586203"/>
          </a:xfrm>
        </p:spPr>
        <p:txBody>
          <a:bodyPr>
            <a:normAutofit fontScale="90000"/>
          </a:bodyPr>
          <a:lstStyle/>
          <a:p>
            <a:pPr algn="l"/>
            <a:r>
              <a:rPr lang="en-US" sz="3600" dirty="0">
                <a:solidFill>
                  <a:srgbClr val="FFFFFF"/>
                </a:solidFill>
              </a:rPr>
              <a:t>Time SERIES FORECASTING: </a:t>
            </a:r>
            <a:r>
              <a:rPr lang="en-US" sz="3600" cap="none" dirty="0">
                <a:solidFill>
                  <a:srgbClr val="FFFFFF"/>
                </a:solidFill>
              </a:rPr>
              <a:t>Predict Live Stock Prices Using Yahoo Finance</a:t>
            </a:r>
            <a:endParaRPr lang="en-US" sz="36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8314-CF14-A2FF-B257-E2BDD8499E54}"/>
              </a:ext>
            </a:extLst>
          </p:cNvPr>
          <p:cNvSpPr>
            <a:spLocks noGrp="1"/>
          </p:cNvSpPr>
          <p:nvPr>
            <p:ph type="title"/>
          </p:nvPr>
        </p:nvSpPr>
        <p:spPr>
          <a:xfrm>
            <a:off x="1371600" y="685800"/>
            <a:ext cx="9601200" cy="592494"/>
          </a:xfrm>
        </p:spPr>
        <p:txBody>
          <a:bodyPr>
            <a:normAutofit fontScale="90000"/>
          </a:bodyPr>
          <a:lstStyle/>
          <a:p>
            <a:r>
              <a:rPr lang="en-US" sz="4000" dirty="0"/>
              <a:t>DM Models:</a:t>
            </a:r>
          </a:p>
        </p:txBody>
      </p:sp>
      <p:sp>
        <p:nvSpPr>
          <p:cNvPr id="3" name="Content Placeholder 2">
            <a:extLst>
              <a:ext uri="{FF2B5EF4-FFF2-40B4-BE49-F238E27FC236}">
                <a16:creationId xmlns:a16="http://schemas.microsoft.com/office/drawing/2014/main" id="{92BD2FAF-AD96-72BA-7C40-82D0369E6116}"/>
              </a:ext>
            </a:extLst>
          </p:cNvPr>
          <p:cNvSpPr>
            <a:spLocks noGrp="1"/>
          </p:cNvSpPr>
          <p:nvPr>
            <p:ph idx="1"/>
          </p:nvPr>
        </p:nvSpPr>
        <p:spPr>
          <a:xfrm>
            <a:off x="1371600" y="1638300"/>
            <a:ext cx="9601200" cy="3581400"/>
          </a:xfrm>
        </p:spPr>
        <p:txBody>
          <a:bodyPr/>
          <a:lstStyle/>
          <a:p>
            <a:r>
              <a:rPr lang="en-US" dirty="0"/>
              <a:t>This is a binary classification supervised problem; hence we used classification algorithms like Random forest, logistic regression algorithms, support vector machines.</a:t>
            </a:r>
          </a:p>
          <a:p>
            <a:endParaRPr lang="en-US" dirty="0"/>
          </a:p>
          <a:p>
            <a:pPr marL="0" indent="0">
              <a:buNone/>
            </a:pPr>
            <a:endParaRPr lang="en-US" dirty="0"/>
          </a:p>
        </p:txBody>
      </p:sp>
      <p:graphicFrame>
        <p:nvGraphicFramePr>
          <p:cNvPr id="5" name="Table 5">
            <a:extLst>
              <a:ext uri="{FF2B5EF4-FFF2-40B4-BE49-F238E27FC236}">
                <a16:creationId xmlns:a16="http://schemas.microsoft.com/office/drawing/2014/main" id="{0C04EF13-577C-4CF0-23A7-6EFB69BD3AB6}"/>
              </a:ext>
            </a:extLst>
          </p:cNvPr>
          <p:cNvGraphicFramePr>
            <a:graphicFrameLocks noGrp="1"/>
          </p:cNvGraphicFramePr>
          <p:nvPr>
            <p:extLst>
              <p:ext uri="{D42A27DB-BD31-4B8C-83A1-F6EECF244321}">
                <p14:modId xmlns:p14="http://schemas.microsoft.com/office/powerpoint/2010/main" val="1371540918"/>
              </p:ext>
            </p:extLst>
          </p:nvPr>
        </p:nvGraphicFramePr>
        <p:xfrm>
          <a:off x="2108200" y="3429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818604821"/>
                    </a:ext>
                  </a:extLst>
                </a:gridCol>
                <a:gridCol w="2709333">
                  <a:extLst>
                    <a:ext uri="{9D8B030D-6E8A-4147-A177-3AD203B41FA5}">
                      <a16:colId xmlns:a16="http://schemas.microsoft.com/office/drawing/2014/main" val="594153404"/>
                    </a:ext>
                  </a:extLst>
                </a:gridCol>
                <a:gridCol w="2709333">
                  <a:extLst>
                    <a:ext uri="{9D8B030D-6E8A-4147-A177-3AD203B41FA5}">
                      <a16:colId xmlns:a16="http://schemas.microsoft.com/office/drawing/2014/main" val="2372230271"/>
                    </a:ext>
                  </a:extLst>
                </a:gridCol>
              </a:tblGrid>
              <a:tr h="370840">
                <a:tc>
                  <a:txBody>
                    <a:bodyPr/>
                    <a:lstStyle/>
                    <a:p>
                      <a:r>
                        <a:rPr lang="en-US" dirty="0"/>
                        <a:t>Model</a:t>
                      </a:r>
                    </a:p>
                  </a:txBody>
                  <a:tcPr/>
                </a:tc>
                <a:tc>
                  <a:txBody>
                    <a:bodyPr/>
                    <a:lstStyle/>
                    <a:p>
                      <a:r>
                        <a:rPr lang="en-US" dirty="0"/>
                        <a:t>Accuracy</a:t>
                      </a:r>
                    </a:p>
                  </a:txBody>
                  <a:tcPr/>
                </a:tc>
                <a:tc>
                  <a:txBody>
                    <a:bodyPr/>
                    <a:lstStyle/>
                    <a:p>
                      <a:r>
                        <a:rPr lang="en-US" sz="1800" b="1" kern="1200" dirty="0">
                          <a:solidFill>
                            <a:schemeClr val="lt1"/>
                          </a:solidFill>
                          <a:latin typeface="+mn-lt"/>
                          <a:ea typeface="+mn-ea"/>
                          <a:cs typeface="+mn-cs"/>
                        </a:rPr>
                        <a:t>Interpretability</a:t>
                      </a:r>
                    </a:p>
                  </a:txBody>
                  <a:tcPr/>
                </a:tc>
                <a:extLst>
                  <a:ext uri="{0D108BD9-81ED-4DB2-BD59-A6C34878D82A}">
                    <a16:rowId xmlns:a16="http://schemas.microsoft.com/office/drawing/2014/main" val="1043343099"/>
                  </a:ext>
                </a:extLst>
              </a:tr>
              <a:tr h="370840">
                <a:tc>
                  <a:txBody>
                    <a:bodyPr/>
                    <a:lstStyle/>
                    <a:p>
                      <a:r>
                        <a:rPr lang="en-US" dirty="0"/>
                        <a:t>Random forest</a:t>
                      </a:r>
                    </a:p>
                  </a:txBody>
                  <a:tcPr/>
                </a:tc>
                <a:tc>
                  <a:txBody>
                    <a:bodyPr/>
                    <a:lstStyle/>
                    <a:p>
                      <a:r>
                        <a:rPr lang="en-US" dirty="0"/>
                        <a:t>60%</a:t>
                      </a:r>
                    </a:p>
                  </a:txBody>
                  <a:tcPr/>
                </a:tc>
                <a:tc>
                  <a:txBody>
                    <a:bodyPr/>
                    <a:lstStyle/>
                    <a:p>
                      <a:r>
                        <a:rPr lang="en-US" dirty="0"/>
                        <a:t>Medium</a:t>
                      </a:r>
                    </a:p>
                  </a:txBody>
                  <a:tcPr/>
                </a:tc>
                <a:extLst>
                  <a:ext uri="{0D108BD9-81ED-4DB2-BD59-A6C34878D82A}">
                    <a16:rowId xmlns:a16="http://schemas.microsoft.com/office/drawing/2014/main" val="4133762948"/>
                  </a:ext>
                </a:extLst>
              </a:tr>
              <a:tr h="370840">
                <a:tc>
                  <a:txBody>
                    <a:bodyPr/>
                    <a:lstStyle/>
                    <a:p>
                      <a:r>
                        <a:rPr lang="en-US" dirty="0"/>
                        <a:t>Logistic Regression</a:t>
                      </a:r>
                    </a:p>
                  </a:txBody>
                  <a:tcPr/>
                </a:tc>
                <a:tc>
                  <a:txBody>
                    <a:bodyPr/>
                    <a:lstStyle/>
                    <a:p>
                      <a:r>
                        <a:rPr lang="en-US" dirty="0"/>
                        <a:t>77%</a:t>
                      </a:r>
                    </a:p>
                  </a:txBody>
                  <a:tcPr/>
                </a:tc>
                <a:tc>
                  <a:txBody>
                    <a:bodyPr/>
                    <a:lstStyle/>
                    <a:p>
                      <a:r>
                        <a:rPr lang="en-US" dirty="0"/>
                        <a:t>Low</a:t>
                      </a:r>
                    </a:p>
                  </a:txBody>
                  <a:tcPr/>
                </a:tc>
                <a:extLst>
                  <a:ext uri="{0D108BD9-81ED-4DB2-BD59-A6C34878D82A}">
                    <a16:rowId xmlns:a16="http://schemas.microsoft.com/office/drawing/2014/main" val="2233785775"/>
                  </a:ext>
                </a:extLst>
              </a:tr>
              <a:tr h="370840">
                <a:tc>
                  <a:txBody>
                    <a:bodyPr/>
                    <a:lstStyle/>
                    <a:p>
                      <a:r>
                        <a:rPr lang="en-US" dirty="0"/>
                        <a:t>Support Vector Machines</a:t>
                      </a:r>
                    </a:p>
                  </a:txBody>
                  <a:tcPr/>
                </a:tc>
                <a:tc>
                  <a:txBody>
                    <a:bodyPr/>
                    <a:lstStyle/>
                    <a:p>
                      <a:r>
                        <a:rPr lang="en-US" dirty="0"/>
                        <a:t>61%</a:t>
                      </a:r>
                    </a:p>
                  </a:txBody>
                  <a:tcPr/>
                </a:tc>
                <a:tc>
                  <a:txBody>
                    <a:bodyPr/>
                    <a:lstStyle/>
                    <a:p>
                      <a:r>
                        <a:rPr lang="en-US" dirty="0"/>
                        <a:t>High</a:t>
                      </a:r>
                    </a:p>
                  </a:txBody>
                  <a:tcPr/>
                </a:tc>
                <a:extLst>
                  <a:ext uri="{0D108BD9-81ED-4DB2-BD59-A6C34878D82A}">
                    <a16:rowId xmlns:a16="http://schemas.microsoft.com/office/drawing/2014/main" val="3340385765"/>
                  </a:ext>
                </a:extLst>
              </a:tr>
            </a:tbl>
          </a:graphicData>
        </a:graphic>
      </p:graphicFrame>
    </p:spTree>
    <p:extLst>
      <p:ext uri="{BB962C8B-B14F-4D97-AF65-F5344CB8AC3E}">
        <p14:creationId xmlns:p14="http://schemas.microsoft.com/office/powerpoint/2010/main" val="4048969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AB6A-5F6F-2859-078A-8C015D5854B4}"/>
              </a:ext>
            </a:extLst>
          </p:cNvPr>
          <p:cNvSpPr>
            <a:spLocks noGrp="1"/>
          </p:cNvSpPr>
          <p:nvPr>
            <p:ph type="title"/>
          </p:nvPr>
        </p:nvSpPr>
        <p:spPr>
          <a:xfrm>
            <a:off x="1371600" y="685800"/>
            <a:ext cx="9601200" cy="648478"/>
          </a:xfrm>
        </p:spPr>
        <p:txBody>
          <a:bodyPr>
            <a:normAutofit/>
          </a:bodyPr>
          <a:lstStyle/>
          <a:p>
            <a:r>
              <a:rPr lang="en-US" sz="4000" dirty="0"/>
              <a:t>Evaluation Metrics:</a:t>
            </a:r>
          </a:p>
        </p:txBody>
      </p:sp>
      <p:graphicFrame>
        <p:nvGraphicFramePr>
          <p:cNvPr id="4" name="Table 4">
            <a:extLst>
              <a:ext uri="{FF2B5EF4-FFF2-40B4-BE49-F238E27FC236}">
                <a16:creationId xmlns:a16="http://schemas.microsoft.com/office/drawing/2014/main" id="{E8E7E9B7-835A-AE0A-0805-8F4D512A5A7F}"/>
              </a:ext>
            </a:extLst>
          </p:cNvPr>
          <p:cNvGraphicFramePr>
            <a:graphicFrameLocks noGrp="1"/>
          </p:cNvGraphicFramePr>
          <p:nvPr>
            <p:ph idx="1"/>
            <p:extLst>
              <p:ext uri="{D42A27DB-BD31-4B8C-83A1-F6EECF244321}">
                <p14:modId xmlns:p14="http://schemas.microsoft.com/office/powerpoint/2010/main" val="1071053150"/>
              </p:ext>
            </p:extLst>
          </p:nvPr>
        </p:nvGraphicFramePr>
        <p:xfrm>
          <a:off x="1371601" y="2285999"/>
          <a:ext cx="9601200" cy="2575248"/>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660253317"/>
                    </a:ext>
                  </a:extLst>
                </a:gridCol>
                <a:gridCol w="3200400">
                  <a:extLst>
                    <a:ext uri="{9D8B030D-6E8A-4147-A177-3AD203B41FA5}">
                      <a16:colId xmlns:a16="http://schemas.microsoft.com/office/drawing/2014/main" val="2788103823"/>
                    </a:ext>
                  </a:extLst>
                </a:gridCol>
                <a:gridCol w="3200400">
                  <a:extLst>
                    <a:ext uri="{9D8B030D-6E8A-4147-A177-3AD203B41FA5}">
                      <a16:colId xmlns:a16="http://schemas.microsoft.com/office/drawing/2014/main" val="2758025560"/>
                    </a:ext>
                  </a:extLst>
                </a:gridCol>
              </a:tblGrid>
              <a:tr h="858416">
                <a:tc>
                  <a:txBody>
                    <a:bodyPr/>
                    <a:lstStyle/>
                    <a:p>
                      <a:r>
                        <a:rPr lang="en-US" dirty="0"/>
                        <a:t>class</a:t>
                      </a:r>
                    </a:p>
                  </a:txBody>
                  <a:tcPr/>
                </a:tc>
                <a:tc>
                  <a:txBody>
                    <a:bodyPr/>
                    <a:lstStyle/>
                    <a:p>
                      <a:r>
                        <a:rPr lang="en-US" dirty="0"/>
                        <a:t>Actual yes</a:t>
                      </a:r>
                    </a:p>
                  </a:txBody>
                  <a:tcPr/>
                </a:tc>
                <a:tc>
                  <a:txBody>
                    <a:bodyPr/>
                    <a:lstStyle/>
                    <a:p>
                      <a:r>
                        <a:rPr lang="en-US" dirty="0"/>
                        <a:t>Actual no</a:t>
                      </a:r>
                    </a:p>
                  </a:txBody>
                  <a:tcPr/>
                </a:tc>
                <a:extLst>
                  <a:ext uri="{0D108BD9-81ED-4DB2-BD59-A6C34878D82A}">
                    <a16:rowId xmlns:a16="http://schemas.microsoft.com/office/drawing/2014/main" val="3134013467"/>
                  </a:ext>
                </a:extLst>
              </a:tr>
              <a:tr h="858416">
                <a:tc>
                  <a:txBody>
                    <a:bodyPr/>
                    <a:lstStyle/>
                    <a:p>
                      <a:r>
                        <a:rPr lang="en-US" dirty="0"/>
                        <a:t>Predicted yes</a:t>
                      </a:r>
                    </a:p>
                  </a:txBody>
                  <a:tcPr/>
                </a:tc>
                <a:tc>
                  <a:txBody>
                    <a:bodyPr/>
                    <a:lstStyle/>
                    <a:p>
                      <a:r>
                        <a:rPr lang="en-US" dirty="0"/>
                        <a:t>5656</a:t>
                      </a:r>
                    </a:p>
                  </a:txBody>
                  <a:tcPr/>
                </a:tc>
                <a:tc>
                  <a:txBody>
                    <a:bodyPr/>
                    <a:lstStyle/>
                    <a:p>
                      <a:r>
                        <a:rPr lang="en-US" dirty="0"/>
                        <a:t>468</a:t>
                      </a:r>
                    </a:p>
                  </a:txBody>
                  <a:tcPr/>
                </a:tc>
                <a:extLst>
                  <a:ext uri="{0D108BD9-81ED-4DB2-BD59-A6C34878D82A}">
                    <a16:rowId xmlns:a16="http://schemas.microsoft.com/office/drawing/2014/main" val="221559536"/>
                  </a:ext>
                </a:extLst>
              </a:tr>
              <a:tr h="858416">
                <a:tc>
                  <a:txBody>
                    <a:bodyPr/>
                    <a:lstStyle/>
                    <a:p>
                      <a:r>
                        <a:rPr lang="en-US" dirty="0"/>
                        <a:t>Predicted no</a:t>
                      </a:r>
                    </a:p>
                  </a:txBody>
                  <a:tcPr/>
                </a:tc>
                <a:tc>
                  <a:txBody>
                    <a:bodyPr/>
                    <a:lstStyle/>
                    <a:p>
                      <a:r>
                        <a:rPr lang="en-US" dirty="0"/>
                        <a:t>2182</a:t>
                      </a:r>
                    </a:p>
                  </a:txBody>
                  <a:tcPr/>
                </a:tc>
                <a:tc>
                  <a:txBody>
                    <a:bodyPr/>
                    <a:lstStyle/>
                    <a:p>
                      <a:r>
                        <a:rPr lang="en-US" dirty="0"/>
                        <a:t>3308</a:t>
                      </a:r>
                    </a:p>
                  </a:txBody>
                  <a:tcPr/>
                </a:tc>
                <a:extLst>
                  <a:ext uri="{0D108BD9-81ED-4DB2-BD59-A6C34878D82A}">
                    <a16:rowId xmlns:a16="http://schemas.microsoft.com/office/drawing/2014/main" val="740734634"/>
                  </a:ext>
                </a:extLst>
              </a:tr>
            </a:tbl>
          </a:graphicData>
        </a:graphic>
      </p:graphicFrame>
    </p:spTree>
    <p:extLst>
      <p:ext uri="{BB962C8B-B14F-4D97-AF65-F5344CB8AC3E}">
        <p14:creationId xmlns:p14="http://schemas.microsoft.com/office/powerpoint/2010/main" val="235925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3F4F-E422-18F6-892D-5815147CF285}"/>
              </a:ext>
            </a:extLst>
          </p:cNvPr>
          <p:cNvSpPr>
            <a:spLocks noGrp="1"/>
          </p:cNvSpPr>
          <p:nvPr>
            <p:ph type="title"/>
          </p:nvPr>
        </p:nvSpPr>
        <p:spPr>
          <a:xfrm>
            <a:off x="1371600" y="685800"/>
            <a:ext cx="9601200" cy="676469"/>
          </a:xfrm>
        </p:spPr>
        <p:txBody>
          <a:bodyPr>
            <a:normAutofit fontScale="90000"/>
          </a:bodyPr>
          <a:lstStyle/>
          <a:p>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7A60D6B7-9778-4A06-3D8A-279C971AB0B0}"/>
              </a:ext>
            </a:extLst>
          </p:cNvPr>
          <p:cNvSpPr>
            <a:spLocks noGrp="1"/>
          </p:cNvSpPr>
          <p:nvPr>
            <p:ph idx="1"/>
          </p:nvPr>
        </p:nvSpPr>
        <p:spPr>
          <a:xfrm>
            <a:off x="1371600" y="2192694"/>
            <a:ext cx="9601200" cy="3674706"/>
          </a:xfrm>
        </p:spPr>
        <p:txBody>
          <a:bodyPr/>
          <a:lstStyle/>
          <a:p>
            <a:pPr marL="0" indent="0">
              <a:buNone/>
            </a:pPr>
            <a:r>
              <a:rPr lang="en-US" sz="2800" dirty="0">
                <a:solidFill>
                  <a:srgbClr val="00B050"/>
                </a:solidFill>
              </a:rPr>
              <a:t>Results:</a:t>
            </a:r>
          </a:p>
          <a:p>
            <a:r>
              <a:rPr lang="en-US" dirty="0"/>
              <a:t>From the accuracy and confusion matrix, Logistic regression is the best classifier when compared to the random forest and Support vectors with 77% accuracy.</a:t>
            </a:r>
          </a:p>
          <a:p>
            <a:r>
              <a:rPr lang="en-US" dirty="0"/>
              <a:t>The model is telling that 77% of times the price of the stock goes up in the next second out of 100 times. Though it is not an accurate model, I would consider this as the better model.</a:t>
            </a:r>
          </a:p>
        </p:txBody>
      </p:sp>
    </p:spTree>
    <p:extLst>
      <p:ext uri="{BB962C8B-B14F-4D97-AF65-F5344CB8AC3E}">
        <p14:creationId xmlns:p14="http://schemas.microsoft.com/office/powerpoint/2010/main" val="462336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6AC0B-5067-4833-2065-01F58B4C4CF2}"/>
              </a:ext>
            </a:extLst>
          </p:cNvPr>
          <p:cNvSpPr>
            <a:spLocks noGrp="1"/>
          </p:cNvSpPr>
          <p:nvPr>
            <p:ph type="title"/>
          </p:nvPr>
        </p:nvSpPr>
        <p:spPr>
          <a:xfrm>
            <a:off x="1371600" y="685800"/>
            <a:ext cx="9601200" cy="676469"/>
          </a:xfrm>
        </p:spPr>
        <p:txBody>
          <a:bodyPr>
            <a:normAutofit/>
          </a:bodyPr>
          <a:lstStyle/>
          <a:p>
            <a:r>
              <a:rPr lang="en-US" sz="4000" dirty="0"/>
              <a:t>Finding:</a:t>
            </a:r>
          </a:p>
        </p:txBody>
      </p:sp>
      <p:sp>
        <p:nvSpPr>
          <p:cNvPr id="3" name="Content Placeholder 2">
            <a:extLst>
              <a:ext uri="{FF2B5EF4-FFF2-40B4-BE49-F238E27FC236}">
                <a16:creationId xmlns:a16="http://schemas.microsoft.com/office/drawing/2014/main" id="{FD5A3E85-77B5-B2BB-6FCF-46067FCAABBB}"/>
              </a:ext>
            </a:extLst>
          </p:cNvPr>
          <p:cNvSpPr>
            <a:spLocks noGrp="1"/>
          </p:cNvSpPr>
          <p:nvPr>
            <p:ph idx="1"/>
          </p:nvPr>
        </p:nvSpPr>
        <p:spPr>
          <a:xfrm>
            <a:off x="1203649" y="1548882"/>
            <a:ext cx="9601200" cy="3581400"/>
          </a:xfrm>
        </p:spPr>
        <p:txBody>
          <a:bodyPr/>
          <a:lstStyle/>
          <a:p>
            <a:r>
              <a:rPr lang="en-US" dirty="0"/>
              <a:t>For our analysis, we have taken the recent news that musk had officially took over the Twitter. We have recorded the change is price of the </a:t>
            </a:r>
            <a:r>
              <a:rPr lang="en-US" dirty="0">
                <a:solidFill>
                  <a:srgbClr val="00B050"/>
                </a:solidFill>
              </a:rPr>
              <a:t>‘TESLA’ </a:t>
            </a:r>
            <a:r>
              <a:rPr lang="en-US" dirty="0">
                <a:solidFill>
                  <a:schemeClr val="tx1"/>
                </a:solidFill>
              </a:rPr>
              <a:t>when Elon musk bought the twitter on the 27- oct- 2022. </a:t>
            </a:r>
            <a:endParaRPr lang="en-US" dirty="0">
              <a:solidFill>
                <a:srgbClr val="00B050"/>
              </a:solidFill>
            </a:endParaRPr>
          </a:p>
        </p:txBody>
      </p:sp>
      <p:pic>
        <p:nvPicPr>
          <p:cNvPr id="4" name="Picture 3">
            <a:extLst>
              <a:ext uri="{FF2B5EF4-FFF2-40B4-BE49-F238E27FC236}">
                <a16:creationId xmlns:a16="http://schemas.microsoft.com/office/drawing/2014/main" id="{8445442E-3D8D-3108-B271-30FB056E1816}"/>
              </a:ext>
            </a:extLst>
          </p:cNvPr>
          <p:cNvPicPr>
            <a:picLocks noChangeAspect="1"/>
          </p:cNvPicPr>
          <p:nvPr/>
        </p:nvPicPr>
        <p:blipFill>
          <a:blip r:embed="rId2"/>
          <a:stretch>
            <a:fillRect/>
          </a:stretch>
        </p:blipFill>
        <p:spPr>
          <a:xfrm>
            <a:off x="1283712" y="2712841"/>
            <a:ext cx="7668258" cy="4107704"/>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 name="Ink 4">
                <a:extLst>
                  <a:ext uri="{FF2B5EF4-FFF2-40B4-BE49-F238E27FC236}">
                    <a16:creationId xmlns:a16="http://schemas.microsoft.com/office/drawing/2014/main" id="{58DC6FE9-8C1F-BC76-7FC9-A4E85393B703}"/>
                  </a:ext>
                </a:extLst>
              </p14:cNvPr>
              <p14:cNvContentPartPr/>
              <p14:nvPr/>
            </p14:nvContentPartPr>
            <p14:xfrm>
              <a:off x="4645348" y="2580400"/>
              <a:ext cx="2166840" cy="971280"/>
            </p14:xfrm>
          </p:contentPart>
        </mc:Choice>
        <mc:Fallback xmlns="">
          <p:pic>
            <p:nvPicPr>
              <p:cNvPr id="5" name="Ink 4">
                <a:extLst>
                  <a:ext uri="{FF2B5EF4-FFF2-40B4-BE49-F238E27FC236}">
                    <a16:creationId xmlns:a16="http://schemas.microsoft.com/office/drawing/2014/main" id="{58DC6FE9-8C1F-BC76-7FC9-A4E85393B703}"/>
                  </a:ext>
                </a:extLst>
              </p:cNvPr>
              <p:cNvPicPr/>
              <p:nvPr/>
            </p:nvPicPr>
            <p:blipFill>
              <a:blip r:embed="rId4"/>
              <a:stretch>
                <a:fillRect/>
              </a:stretch>
            </p:blipFill>
            <p:spPr>
              <a:xfrm>
                <a:off x="4627348" y="2562400"/>
                <a:ext cx="2202480" cy="1006920"/>
              </a:xfrm>
              <a:prstGeom prst="rect">
                <a:avLst/>
              </a:prstGeom>
            </p:spPr>
          </p:pic>
        </mc:Fallback>
      </mc:AlternateContent>
      <p:grpSp>
        <p:nvGrpSpPr>
          <p:cNvPr id="8" name="Group 7">
            <a:extLst>
              <a:ext uri="{FF2B5EF4-FFF2-40B4-BE49-F238E27FC236}">
                <a16:creationId xmlns:a16="http://schemas.microsoft.com/office/drawing/2014/main" id="{AD2675BE-F4E2-17AF-D044-80A4124FED02}"/>
              </a:ext>
            </a:extLst>
          </p:cNvPr>
          <p:cNvGrpSpPr/>
          <p:nvPr/>
        </p:nvGrpSpPr>
        <p:grpSpPr>
          <a:xfrm>
            <a:off x="4608661" y="3751201"/>
            <a:ext cx="528120" cy="2543040"/>
            <a:chOff x="5728768" y="3694790"/>
            <a:chExt cx="528120" cy="254304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6" name="Ink 5">
                  <a:extLst>
                    <a:ext uri="{FF2B5EF4-FFF2-40B4-BE49-F238E27FC236}">
                      <a16:creationId xmlns:a16="http://schemas.microsoft.com/office/drawing/2014/main" id="{2C6C2738-464E-EAE8-08AB-93B0D962E870}"/>
                    </a:ext>
                  </a:extLst>
                </p14:cNvPr>
                <p14:cNvContentPartPr/>
                <p14:nvPr/>
              </p14:nvContentPartPr>
              <p14:xfrm>
                <a:off x="5896528" y="3694790"/>
                <a:ext cx="336600" cy="2425680"/>
              </p14:xfrm>
            </p:contentPart>
          </mc:Choice>
          <mc:Fallback xmlns="">
            <p:pic>
              <p:nvPicPr>
                <p:cNvPr id="6" name="Ink 5">
                  <a:extLst>
                    <a:ext uri="{FF2B5EF4-FFF2-40B4-BE49-F238E27FC236}">
                      <a16:creationId xmlns:a16="http://schemas.microsoft.com/office/drawing/2014/main" id="{2C6C2738-464E-EAE8-08AB-93B0D962E870}"/>
                    </a:ext>
                  </a:extLst>
                </p:cNvPr>
                <p:cNvPicPr/>
                <p:nvPr/>
              </p:nvPicPr>
              <p:blipFill>
                <a:blip r:embed="rId6"/>
                <a:stretch>
                  <a:fillRect/>
                </a:stretch>
              </p:blipFill>
              <p:spPr>
                <a:xfrm>
                  <a:off x="5878528" y="3677150"/>
                  <a:ext cx="372240" cy="246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7" name="Ink 6">
                  <a:extLst>
                    <a:ext uri="{FF2B5EF4-FFF2-40B4-BE49-F238E27FC236}">
                      <a16:creationId xmlns:a16="http://schemas.microsoft.com/office/drawing/2014/main" id="{CFEF0078-4A0E-4EEF-FFD4-A2B2DA6CFD8D}"/>
                    </a:ext>
                  </a:extLst>
                </p14:cNvPr>
                <p14:cNvContentPartPr/>
                <p14:nvPr/>
              </p14:nvContentPartPr>
              <p14:xfrm>
                <a:off x="5728768" y="5782070"/>
                <a:ext cx="528120" cy="455760"/>
              </p14:xfrm>
            </p:contentPart>
          </mc:Choice>
          <mc:Fallback xmlns="">
            <p:pic>
              <p:nvPicPr>
                <p:cNvPr id="7" name="Ink 6">
                  <a:extLst>
                    <a:ext uri="{FF2B5EF4-FFF2-40B4-BE49-F238E27FC236}">
                      <a16:creationId xmlns:a16="http://schemas.microsoft.com/office/drawing/2014/main" id="{CFEF0078-4A0E-4EEF-FFD4-A2B2DA6CFD8D}"/>
                    </a:ext>
                  </a:extLst>
                </p:cNvPr>
                <p:cNvPicPr/>
                <p:nvPr/>
              </p:nvPicPr>
              <p:blipFill>
                <a:blip r:embed="rId8"/>
                <a:stretch>
                  <a:fillRect/>
                </a:stretch>
              </p:blipFill>
              <p:spPr>
                <a:xfrm>
                  <a:off x="5710768" y="5764430"/>
                  <a:ext cx="563760" cy="491400"/>
                </a:xfrm>
                <a:prstGeom prst="rect">
                  <a:avLst/>
                </a:prstGeom>
              </p:spPr>
            </p:pic>
          </mc:Fallback>
        </mc:AlternateContent>
      </p:grpSp>
      <p:pic>
        <p:nvPicPr>
          <p:cNvPr id="11" name="Picture 10">
            <a:extLst>
              <a:ext uri="{FF2B5EF4-FFF2-40B4-BE49-F238E27FC236}">
                <a16:creationId xmlns:a16="http://schemas.microsoft.com/office/drawing/2014/main" id="{4CA7BE57-7BE0-4B48-0B85-A296FD63F3DF}"/>
              </a:ext>
            </a:extLst>
          </p:cNvPr>
          <p:cNvPicPr>
            <a:picLocks noChangeAspect="1"/>
          </p:cNvPicPr>
          <p:nvPr/>
        </p:nvPicPr>
        <p:blipFill>
          <a:blip r:embed="rId9"/>
          <a:stretch>
            <a:fillRect/>
          </a:stretch>
        </p:blipFill>
        <p:spPr>
          <a:xfrm>
            <a:off x="8951971" y="3551679"/>
            <a:ext cx="3100754" cy="2120627"/>
          </a:xfrm>
          <a:prstGeom prst="rect">
            <a:avLst/>
          </a:prstGeom>
        </p:spPr>
      </p:pic>
    </p:spTree>
    <p:extLst>
      <p:ext uri="{BB962C8B-B14F-4D97-AF65-F5344CB8AC3E}">
        <p14:creationId xmlns:p14="http://schemas.microsoft.com/office/powerpoint/2010/main" val="388584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C500-8000-647B-20FA-6356030F60C9}"/>
              </a:ext>
            </a:extLst>
          </p:cNvPr>
          <p:cNvSpPr>
            <a:spLocks noGrp="1"/>
          </p:cNvSpPr>
          <p:nvPr>
            <p:ph type="title"/>
          </p:nvPr>
        </p:nvSpPr>
        <p:spPr>
          <a:xfrm>
            <a:off x="1371600" y="685800"/>
            <a:ext cx="9601200" cy="480527"/>
          </a:xfrm>
        </p:spPr>
        <p:txBody>
          <a:bodyPr>
            <a:noAutofit/>
          </a:bodyPr>
          <a:lstStyle/>
          <a:p>
            <a:r>
              <a:rPr lang="en-US" sz="3600" dirty="0"/>
              <a:t>Current Problem:</a:t>
            </a:r>
          </a:p>
        </p:txBody>
      </p:sp>
      <p:sp>
        <p:nvSpPr>
          <p:cNvPr id="3" name="Content Placeholder 2">
            <a:extLst>
              <a:ext uri="{FF2B5EF4-FFF2-40B4-BE49-F238E27FC236}">
                <a16:creationId xmlns:a16="http://schemas.microsoft.com/office/drawing/2014/main" id="{691B804E-24E3-A402-10A5-A90C958CE49F}"/>
              </a:ext>
            </a:extLst>
          </p:cNvPr>
          <p:cNvSpPr>
            <a:spLocks noGrp="1"/>
          </p:cNvSpPr>
          <p:nvPr>
            <p:ph idx="1"/>
          </p:nvPr>
        </p:nvSpPr>
        <p:spPr>
          <a:xfrm>
            <a:off x="1371600" y="1334278"/>
            <a:ext cx="9601200" cy="5402424"/>
          </a:xfrm>
        </p:spPr>
        <p:txBody>
          <a:bodyPr/>
          <a:lstStyle/>
          <a:p>
            <a:pPr marL="0" indent="0">
              <a:buNone/>
            </a:pPr>
            <a:r>
              <a:rPr lang="en-US" dirty="0"/>
              <a:t>Since there are random fluctuations in the stock price trend, it is hard to predict the exact value. </a:t>
            </a:r>
          </a:p>
          <a:p>
            <a:pPr marL="0" indent="0">
              <a:buNone/>
            </a:pPr>
            <a:endParaRPr lang="en-US" dirty="0"/>
          </a:p>
          <a:p>
            <a:pPr marL="0" indent="0">
              <a:buNone/>
            </a:pPr>
            <a:r>
              <a:rPr lang="en-US" sz="4000" dirty="0"/>
              <a:t>Solution:</a:t>
            </a:r>
          </a:p>
          <a:p>
            <a:pPr marL="0" indent="0">
              <a:buNone/>
            </a:pPr>
            <a:r>
              <a:rPr lang="en-US" dirty="0"/>
              <a:t>We have written a custom logic that used moving averages to predict the trend of the data. With the help of moving average, we used that data to create a model. If all the variables are held constant, then my model will be able to predict the future price of the data base don past and current data.</a:t>
            </a:r>
          </a:p>
          <a:p>
            <a:pPr marL="0" indent="0">
              <a:buNone/>
            </a:pPr>
            <a:endParaRPr lang="en-US" dirty="0"/>
          </a:p>
          <a:p>
            <a:pPr marL="0" indent="0">
              <a:buNone/>
            </a:pPr>
            <a:r>
              <a:rPr lang="en-US" sz="4000" dirty="0"/>
              <a:t>CEO Solution:</a:t>
            </a:r>
          </a:p>
          <a:p>
            <a:pPr marL="0" indent="0">
              <a:buNone/>
            </a:pPr>
            <a:r>
              <a:rPr lang="en-US" dirty="0"/>
              <a:t>Using my model, CEO can predict the future price of the stock. This way investors can decide whether to invest </a:t>
            </a:r>
            <a:r>
              <a:rPr lang="en-US"/>
              <a:t>in company or not.</a:t>
            </a:r>
            <a:endParaRPr lang="en-US" dirty="0"/>
          </a:p>
        </p:txBody>
      </p:sp>
    </p:spTree>
    <p:extLst>
      <p:ext uri="{BB962C8B-B14F-4D97-AF65-F5344CB8AC3E}">
        <p14:creationId xmlns:p14="http://schemas.microsoft.com/office/powerpoint/2010/main" val="7263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ACED-386F-C5CD-324E-0CF8E5E607DA}"/>
              </a:ext>
            </a:extLst>
          </p:cNvPr>
          <p:cNvSpPr>
            <a:spLocks noGrp="1"/>
          </p:cNvSpPr>
          <p:nvPr>
            <p:ph type="title"/>
          </p:nvPr>
        </p:nvSpPr>
        <p:spPr>
          <a:xfrm>
            <a:off x="1371600" y="685800"/>
            <a:ext cx="9601200" cy="1115008"/>
          </a:xfrm>
        </p:spPr>
        <p:txBody>
          <a:bodyPr>
            <a:normAutofit fontScale="90000"/>
          </a:bodyPr>
          <a:lstStyle/>
          <a:p>
            <a:r>
              <a:rPr lang="en-US" dirty="0"/>
              <a:t>Percentage of credit for each member in the team:</a:t>
            </a:r>
            <a:br>
              <a:rPr lang="en-US" dirty="0"/>
            </a:br>
            <a:endParaRPr lang="en-US" dirty="0"/>
          </a:p>
        </p:txBody>
      </p:sp>
      <p:graphicFrame>
        <p:nvGraphicFramePr>
          <p:cNvPr id="4" name="Table 4">
            <a:extLst>
              <a:ext uri="{FF2B5EF4-FFF2-40B4-BE49-F238E27FC236}">
                <a16:creationId xmlns:a16="http://schemas.microsoft.com/office/drawing/2014/main" id="{7C54D3DE-BA06-BB6B-EBA8-45DB9D970CF1}"/>
              </a:ext>
            </a:extLst>
          </p:cNvPr>
          <p:cNvGraphicFramePr>
            <a:graphicFrameLocks noGrp="1"/>
          </p:cNvGraphicFramePr>
          <p:nvPr>
            <p:ph idx="1"/>
            <p:extLst>
              <p:ext uri="{D42A27DB-BD31-4B8C-83A1-F6EECF244321}">
                <p14:modId xmlns:p14="http://schemas.microsoft.com/office/powerpoint/2010/main" val="2357438497"/>
              </p:ext>
            </p:extLst>
          </p:nvPr>
        </p:nvGraphicFramePr>
        <p:xfrm>
          <a:off x="1371600" y="2286000"/>
          <a:ext cx="9601197" cy="2595880"/>
        </p:xfrm>
        <a:graphic>
          <a:graphicData uri="http://schemas.openxmlformats.org/drawingml/2006/table">
            <a:tbl>
              <a:tblPr firstRow="1" bandRow="1">
                <a:tableStyleId>{5C22544A-7EE6-4342-B048-85BDC9FD1C3A}</a:tableStyleId>
              </a:tblPr>
              <a:tblGrid>
                <a:gridCol w="3200399">
                  <a:extLst>
                    <a:ext uri="{9D8B030D-6E8A-4147-A177-3AD203B41FA5}">
                      <a16:colId xmlns:a16="http://schemas.microsoft.com/office/drawing/2014/main" val="3946532338"/>
                    </a:ext>
                  </a:extLst>
                </a:gridCol>
                <a:gridCol w="3592287">
                  <a:extLst>
                    <a:ext uri="{9D8B030D-6E8A-4147-A177-3AD203B41FA5}">
                      <a16:colId xmlns:a16="http://schemas.microsoft.com/office/drawing/2014/main" val="3236953510"/>
                    </a:ext>
                  </a:extLst>
                </a:gridCol>
                <a:gridCol w="2808511">
                  <a:extLst>
                    <a:ext uri="{9D8B030D-6E8A-4147-A177-3AD203B41FA5}">
                      <a16:colId xmlns:a16="http://schemas.microsoft.com/office/drawing/2014/main" val="3970703900"/>
                    </a:ext>
                  </a:extLst>
                </a:gridCol>
              </a:tblGrid>
              <a:tr h="370840">
                <a:tc>
                  <a:txBody>
                    <a:bodyPr/>
                    <a:lstStyle/>
                    <a:p>
                      <a:pPr algn="ctr"/>
                      <a:r>
                        <a:rPr lang="en-US" dirty="0"/>
                        <a:t>Name</a:t>
                      </a:r>
                    </a:p>
                  </a:txBody>
                  <a:tcPr/>
                </a:tc>
                <a:tc>
                  <a:txBody>
                    <a:bodyPr/>
                    <a:lstStyle/>
                    <a:p>
                      <a:pPr algn="ctr"/>
                      <a:r>
                        <a:rPr lang="en-US" dirty="0"/>
                        <a:t>Role</a:t>
                      </a:r>
                    </a:p>
                  </a:txBody>
                  <a:tcPr/>
                </a:tc>
                <a:tc>
                  <a:txBody>
                    <a:bodyPr/>
                    <a:lstStyle/>
                    <a:p>
                      <a:pPr algn="ctr"/>
                      <a:r>
                        <a:rPr lang="en-US" dirty="0"/>
                        <a:t>% work completed</a:t>
                      </a:r>
                    </a:p>
                  </a:txBody>
                  <a:tcPr/>
                </a:tc>
                <a:extLst>
                  <a:ext uri="{0D108BD9-81ED-4DB2-BD59-A6C34878D82A}">
                    <a16:rowId xmlns:a16="http://schemas.microsoft.com/office/drawing/2014/main" val="1309163614"/>
                  </a:ext>
                </a:extLst>
              </a:tr>
              <a:tr h="370840">
                <a:tc>
                  <a:txBody>
                    <a:bodyPr/>
                    <a:lstStyle/>
                    <a:p>
                      <a:r>
                        <a:rPr lang="en-US" dirty="0"/>
                        <a:t>1. Sai Vinay</a:t>
                      </a:r>
                    </a:p>
                  </a:txBody>
                  <a:tcPr/>
                </a:tc>
                <a:tc>
                  <a:txBody>
                    <a:bodyPr/>
                    <a:lstStyle/>
                    <a:p>
                      <a:pPr algn="ctr"/>
                      <a:r>
                        <a:rPr lang="en-US" dirty="0"/>
                        <a:t>Team leader + Developer + Analyst</a:t>
                      </a:r>
                    </a:p>
                  </a:txBody>
                  <a:tcPr/>
                </a:tc>
                <a:tc>
                  <a:txBody>
                    <a:bodyPr/>
                    <a:lstStyle/>
                    <a:p>
                      <a:pPr algn="ctr"/>
                      <a:r>
                        <a:rPr lang="en-US" dirty="0"/>
                        <a:t>100%</a:t>
                      </a:r>
                    </a:p>
                  </a:txBody>
                  <a:tcPr/>
                </a:tc>
                <a:extLst>
                  <a:ext uri="{0D108BD9-81ED-4DB2-BD59-A6C34878D82A}">
                    <a16:rowId xmlns:a16="http://schemas.microsoft.com/office/drawing/2014/main" val="1793598692"/>
                  </a:ext>
                </a:extLst>
              </a:tr>
              <a:tr h="370840">
                <a:tc>
                  <a:txBody>
                    <a:bodyPr/>
                    <a:lstStyle/>
                    <a:p>
                      <a:r>
                        <a:rPr lang="en-US" dirty="0"/>
                        <a:t>2. Abhinav</a:t>
                      </a:r>
                    </a:p>
                  </a:txBody>
                  <a:tcPr/>
                </a:tc>
                <a:tc>
                  <a:txBody>
                    <a:bodyPr/>
                    <a:lstStyle/>
                    <a:p>
                      <a:r>
                        <a:rPr lang="en-US" dirty="0"/>
                        <a:t>Developer + Analyst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100%</a:t>
                      </a:r>
                    </a:p>
                  </a:txBody>
                  <a:tcPr/>
                </a:tc>
                <a:extLst>
                  <a:ext uri="{0D108BD9-81ED-4DB2-BD59-A6C34878D82A}">
                    <a16:rowId xmlns:a16="http://schemas.microsoft.com/office/drawing/2014/main" val="2278904570"/>
                  </a:ext>
                </a:extLst>
              </a:tr>
              <a:tr h="370840">
                <a:tc>
                  <a:txBody>
                    <a:bodyPr/>
                    <a:lstStyle/>
                    <a:p>
                      <a:r>
                        <a:rPr lang="en-US" dirty="0"/>
                        <a:t>3. Akshay</a:t>
                      </a:r>
                    </a:p>
                  </a:txBody>
                  <a:tcPr/>
                </a:tc>
                <a:tc>
                  <a:txBody>
                    <a:bodyPr/>
                    <a:lstStyle/>
                    <a:p>
                      <a:r>
                        <a:rPr lang="en-US" dirty="0"/>
                        <a:t>Developer + Analyst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100%</a:t>
                      </a:r>
                    </a:p>
                  </a:txBody>
                  <a:tcPr/>
                </a:tc>
                <a:extLst>
                  <a:ext uri="{0D108BD9-81ED-4DB2-BD59-A6C34878D82A}">
                    <a16:rowId xmlns:a16="http://schemas.microsoft.com/office/drawing/2014/main" val="1628341348"/>
                  </a:ext>
                </a:extLst>
              </a:tr>
              <a:tr h="370840">
                <a:tc>
                  <a:txBody>
                    <a:bodyPr/>
                    <a:lstStyle/>
                    <a:p>
                      <a:r>
                        <a:rPr lang="en-US" dirty="0"/>
                        <a:t>4. Praharsha</a:t>
                      </a:r>
                    </a:p>
                  </a:txBody>
                  <a:tcPr/>
                </a:tc>
                <a:tc>
                  <a:txBody>
                    <a:bodyPr/>
                    <a:lstStyle/>
                    <a:p>
                      <a:r>
                        <a:rPr lang="en-US" dirty="0"/>
                        <a:t>Analyst + Clerical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100%</a:t>
                      </a:r>
                    </a:p>
                  </a:txBody>
                  <a:tcPr/>
                </a:tc>
                <a:extLst>
                  <a:ext uri="{0D108BD9-81ED-4DB2-BD59-A6C34878D82A}">
                    <a16:rowId xmlns:a16="http://schemas.microsoft.com/office/drawing/2014/main" val="1390747763"/>
                  </a:ext>
                </a:extLst>
              </a:tr>
              <a:tr h="370840">
                <a:tc>
                  <a:txBody>
                    <a:bodyPr/>
                    <a:lstStyle/>
                    <a:p>
                      <a:r>
                        <a:rPr lang="en-US" dirty="0"/>
                        <a:t>5. Shreya</a:t>
                      </a:r>
                    </a:p>
                  </a:txBody>
                  <a:tcPr/>
                </a:tc>
                <a:tc>
                  <a:txBody>
                    <a:bodyPr/>
                    <a:lstStyle/>
                    <a:p>
                      <a:r>
                        <a:rPr lang="en-US" dirty="0"/>
                        <a:t>Analyst + Clerical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100%</a:t>
                      </a:r>
                    </a:p>
                  </a:txBody>
                  <a:tcPr/>
                </a:tc>
                <a:extLst>
                  <a:ext uri="{0D108BD9-81ED-4DB2-BD59-A6C34878D82A}">
                    <a16:rowId xmlns:a16="http://schemas.microsoft.com/office/drawing/2014/main" val="3001350337"/>
                  </a:ext>
                </a:extLst>
              </a:tr>
              <a:tr h="370840">
                <a:tc>
                  <a:txBody>
                    <a:bodyPr/>
                    <a:lstStyle/>
                    <a:p>
                      <a:r>
                        <a:rPr lang="en-US" dirty="0"/>
                        <a:t>6. Shivani</a:t>
                      </a:r>
                    </a:p>
                  </a:txBody>
                  <a:tcPr/>
                </a:tc>
                <a:tc>
                  <a:txBody>
                    <a:bodyPr/>
                    <a:lstStyle/>
                    <a:p>
                      <a:r>
                        <a:rPr lang="en-US" dirty="0"/>
                        <a:t>Analyst + Clerical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100%</a:t>
                      </a:r>
                    </a:p>
                  </a:txBody>
                  <a:tcPr/>
                </a:tc>
                <a:extLst>
                  <a:ext uri="{0D108BD9-81ED-4DB2-BD59-A6C34878D82A}">
                    <a16:rowId xmlns:a16="http://schemas.microsoft.com/office/drawing/2014/main" val="1873717979"/>
                  </a:ext>
                </a:extLst>
              </a:tr>
            </a:tbl>
          </a:graphicData>
        </a:graphic>
      </p:graphicFrame>
    </p:spTree>
    <p:extLst>
      <p:ext uri="{BB962C8B-B14F-4D97-AF65-F5344CB8AC3E}">
        <p14:creationId xmlns:p14="http://schemas.microsoft.com/office/powerpoint/2010/main" val="193184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848E4-DA4E-8177-CDC8-1E2C0D5E95F4}"/>
              </a:ext>
            </a:extLst>
          </p:cNvPr>
          <p:cNvSpPr>
            <a:spLocks noGrp="1"/>
          </p:cNvSpPr>
          <p:nvPr>
            <p:ph type="title"/>
          </p:nvPr>
        </p:nvSpPr>
        <p:spPr>
          <a:xfrm>
            <a:off x="1595535" y="2981131"/>
            <a:ext cx="9601200" cy="1485900"/>
          </a:xfrm>
        </p:spPr>
        <p:txBody>
          <a:bodyPr/>
          <a:lstStyle/>
          <a:p>
            <a:pPr algn="ctr"/>
            <a:r>
              <a:rPr lang="en-US" dirty="0"/>
              <a:t>Thank you</a:t>
            </a:r>
          </a:p>
        </p:txBody>
      </p:sp>
    </p:spTree>
    <p:extLst>
      <p:ext uri="{BB962C8B-B14F-4D97-AF65-F5344CB8AC3E}">
        <p14:creationId xmlns:p14="http://schemas.microsoft.com/office/powerpoint/2010/main" val="2685227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7A04-5E4D-53D2-1958-0E5BD9CBC775}"/>
              </a:ext>
            </a:extLst>
          </p:cNvPr>
          <p:cNvSpPr>
            <a:spLocks noGrp="1"/>
          </p:cNvSpPr>
          <p:nvPr>
            <p:ph type="title"/>
          </p:nvPr>
        </p:nvSpPr>
        <p:spPr/>
        <p:txBody>
          <a:bodyPr/>
          <a:lstStyle/>
          <a:p>
            <a:r>
              <a:rPr lang="en-US" dirty="0"/>
              <a:t>Time Series ?</a:t>
            </a:r>
          </a:p>
        </p:txBody>
      </p:sp>
      <p:sp>
        <p:nvSpPr>
          <p:cNvPr id="3" name="Content Placeholder 2">
            <a:extLst>
              <a:ext uri="{FF2B5EF4-FFF2-40B4-BE49-F238E27FC236}">
                <a16:creationId xmlns:a16="http://schemas.microsoft.com/office/drawing/2014/main" id="{929FE842-BBA7-B1D2-9D54-03220761FFBC}"/>
              </a:ext>
            </a:extLst>
          </p:cNvPr>
          <p:cNvSpPr>
            <a:spLocks noGrp="1"/>
          </p:cNvSpPr>
          <p:nvPr>
            <p:ph idx="1"/>
          </p:nvPr>
        </p:nvSpPr>
        <p:spPr>
          <a:xfrm>
            <a:off x="1219200" y="1638300"/>
            <a:ext cx="10210800" cy="3581400"/>
          </a:xfrm>
        </p:spPr>
        <p:txBody>
          <a:bodyPr>
            <a:normAutofit/>
          </a:bodyPr>
          <a:lstStyle/>
          <a:p>
            <a:pPr marL="0" indent="0">
              <a:buNone/>
            </a:pPr>
            <a:r>
              <a:rPr lang="en-US" sz="2400" dirty="0"/>
              <a:t>Time series forecasting is the process of analyzing time series data using statistics and modeling to make predictions and inform strategic decision-making.</a:t>
            </a:r>
          </a:p>
        </p:txBody>
      </p:sp>
      <p:pic>
        <p:nvPicPr>
          <p:cNvPr id="7" name="Picture 6">
            <a:extLst>
              <a:ext uri="{FF2B5EF4-FFF2-40B4-BE49-F238E27FC236}">
                <a16:creationId xmlns:a16="http://schemas.microsoft.com/office/drawing/2014/main" id="{8124B29E-5216-3DB3-6BDB-BD01C2A2AAC5}"/>
              </a:ext>
            </a:extLst>
          </p:cNvPr>
          <p:cNvPicPr>
            <a:picLocks noChangeAspect="1"/>
          </p:cNvPicPr>
          <p:nvPr/>
        </p:nvPicPr>
        <p:blipFill>
          <a:blip r:embed="rId2"/>
          <a:stretch>
            <a:fillRect/>
          </a:stretch>
        </p:blipFill>
        <p:spPr>
          <a:xfrm>
            <a:off x="2883158" y="2637647"/>
            <a:ext cx="7576458" cy="4106053"/>
          </a:xfrm>
          <a:prstGeom prst="rect">
            <a:avLst/>
          </a:prstGeom>
        </p:spPr>
      </p:pic>
    </p:spTree>
    <p:extLst>
      <p:ext uri="{BB962C8B-B14F-4D97-AF65-F5344CB8AC3E}">
        <p14:creationId xmlns:p14="http://schemas.microsoft.com/office/powerpoint/2010/main" val="136572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FCEA-5B5B-78F0-58C6-F380EB4CDEA1}"/>
              </a:ext>
            </a:extLst>
          </p:cNvPr>
          <p:cNvSpPr>
            <a:spLocks noGrp="1"/>
          </p:cNvSpPr>
          <p:nvPr>
            <p:ph type="title"/>
          </p:nvPr>
        </p:nvSpPr>
        <p:spPr/>
        <p:txBody>
          <a:bodyPr/>
          <a:lstStyle/>
          <a:p>
            <a:r>
              <a:rPr lang="en-US" dirty="0"/>
              <a:t>Components of Time Series</a:t>
            </a:r>
          </a:p>
        </p:txBody>
      </p:sp>
      <p:pic>
        <p:nvPicPr>
          <p:cNvPr id="5" name="Content Placeholder 4" descr="Pen pointing to a graph on a screen">
            <a:extLst>
              <a:ext uri="{FF2B5EF4-FFF2-40B4-BE49-F238E27FC236}">
                <a16:creationId xmlns:a16="http://schemas.microsoft.com/office/drawing/2014/main" id="{F9EB7649-B96A-1B48-9EC9-572DB7FD7AC3}"/>
              </a:ext>
            </a:extLst>
          </p:cNvPr>
          <p:cNvPicPr>
            <a:picLocks noGrp="1" noChangeAspect="1"/>
          </p:cNvPicPr>
          <p:nvPr>
            <p:ph idx="1"/>
          </p:nvPr>
        </p:nvPicPr>
        <p:blipFill>
          <a:blip r:embed="rId2"/>
          <a:stretch>
            <a:fillRect/>
          </a:stretch>
        </p:blipFill>
        <p:spPr>
          <a:xfrm>
            <a:off x="1035914" y="4686301"/>
            <a:ext cx="2304445" cy="1535922"/>
          </a:xfrm>
        </p:spPr>
      </p:pic>
      <p:sp>
        <p:nvSpPr>
          <p:cNvPr id="6" name="TextBox 5">
            <a:extLst>
              <a:ext uri="{FF2B5EF4-FFF2-40B4-BE49-F238E27FC236}">
                <a16:creationId xmlns:a16="http://schemas.microsoft.com/office/drawing/2014/main" id="{EDEF24DE-FD26-9CA9-32D2-5AF83504801D}"/>
              </a:ext>
            </a:extLst>
          </p:cNvPr>
          <p:cNvSpPr txBox="1"/>
          <p:nvPr/>
        </p:nvSpPr>
        <p:spPr>
          <a:xfrm>
            <a:off x="1110343" y="1791478"/>
            <a:ext cx="2472611" cy="1754326"/>
          </a:xfrm>
          <a:prstGeom prst="rect">
            <a:avLst/>
          </a:prstGeom>
          <a:noFill/>
        </p:spPr>
        <p:txBody>
          <a:bodyPr wrap="square" rtlCol="0">
            <a:spAutoFit/>
          </a:bodyPr>
          <a:lstStyle/>
          <a:p>
            <a:pPr algn="just"/>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Trend</a:t>
            </a:r>
            <a:endParaRPr lang="en-US" dirty="0">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effectLst/>
                <a:latin typeface="Minion Pro"/>
              </a:rPr>
              <a:t>The trend shows the general tendency of the data to increase or decrease during a long period of time</a:t>
            </a:r>
            <a:endParaRPr lang="en-US" dirty="0"/>
          </a:p>
        </p:txBody>
      </p:sp>
      <p:sp>
        <p:nvSpPr>
          <p:cNvPr id="7" name="TextBox 6">
            <a:extLst>
              <a:ext uri="{FF2B5EF4-FFF2-40B4-BE49-F238E27FC236}">
                <a16:creationId xmlns:a16="http://schemas.microsoft.com/office/drawing/2014/main" id="{DAD31D88-AD0D-F8A6-A7D7-DD079F992EEA}"/>
              </a:ext>
            </a:extLst>
          </p:cNvPr>
          <p:cNvSpPr txBox="1"/>
          <p:nvPr/>
        </p:nvSpPr>
        <p:spPr>
          <a:xfrm>
            <a:off x="3946851" y="1791478"/>
            <a:ext cx="2472612" cy="2031325"/>
          </a:xfrm>
          <a:prstGeom prst="rect">
            <a:avLst/>
          </a:prstGeom>
          <a:noFill/>
        </p:spPr>
        <p:txBody>
          <a:bodyPr wrap="square" rtlCol="0">
            <a:spAutoFit/>
          </a:bodyPr>
          <a:lstStyle/>
          <a:p>
            <a:pPr algn="just"/>
            <a:r>
              <a:rPr lang="en-US" b="1" i="0" dirty="0">
                <a:solidFill>
                  <a:srgbClr val="FF0000"/>
                </a:solidFill>
                <a:effectLst/>
                <a:latin typeface="Open Sans" panose="020B0606030504020204" pitchFamily="34" charset="0"/>
              </a:rPr>
              <a:t>Seasonal Variations</a:t>
            </a:r>
            <a:endParaRPr lang="en-US" b="0" i="0" dirty="0">
              <a:solidFill>
                <a:srgbClr val="FF0000"/>
              </a:solidFill>
              <a:effectLst/>
              <a:latin typeface="Open Sans" panose="020B0606030504020204" pitchFamily="34" charset="0"/>
            </a:endParaRPr>
          </a:p>
          <a:p>
            <a:pPr algn="just"/>
            <a:r>
              <a:rPr lang="en-US" b="0" i="0" dirty="0">
                <a:effectLst/>
                <a:latin typeface="Minion Pro"/>
              </a:rPr>
              <a:t>These are the rhythmic forces which operate in a regular and periodic manner over a span of less than a year. </a:t>
            </a:r>
          </a:p>
          <a:p>
            <a:endParaRPr lang="en-US" dirty="0"/>
          </a:p>
        </p:txBody>
      </p:sp>
      <p:sp>
        <p:nvSpPr>
          <p:cNvPr id="8" name="TextBox 7">
            <a:extLst>
              <a:ext uri="{FF2B5EF4-FFF2-40B4-BE49-F238E27FC236}">
                <a16:creationId xmlns:a16="http://schemas.microsoft.com/office/drawing/2014/main" id="{E3564B28-160A-87B5-16D1-C34517FCB154}"/>
              </a:ext>
            </a:extLst>
          </p:cNvPr>
          <p:cNvSpPr txBox="1"/>
          <p:nvPr/>
        </p:nvSpPr>
        <p:spPr>
          <a:xfrm>
            <a:off x="6671389" y="1755128"/>
            <a:ext cx="2472612" cy="2031325"/>
          </a:xfrm>
          <a:prstGeom prst="rect">
            <a:avLst/>
          </a:prstGeom>
          <a:noFill/>
        </p:spPr>
        <p:txBody>
          <a:bodyPr wrap="square" rtlCol="0">
            <a:spAutoFit/>
          </a:bodyPr>
          <a:lstStyle/>
          <a:p>
            <a:pPr algn="just"/>
            <a:r>
              <a:rPr lang="en-US" b="1" i="0" dirty="0">
                <a:solidFill>
                  <a:srgbClr val="FF0000"/>
                </a:solidFill>
                <a:effectLst/>
                <a:latin typeface="Open Sans" panose="020B0606030504020204" pitchFamily="34" charset="0"/>
              </a:rPr>
              <a:t>Cyclic Variations</a:t>
            </a:r>
            <a:endParaRPr lang="en-US" b="0" i="0" dirty="0">
              <a:solidFill>
                <a:srgbClr val="FF0000"/>
              </a:solidFill>
              <a:effectLst/>
              <a:latin typeface="Open Sans" panose="020B0606030504020204" pitchFamily="34" charset="0"/>
            </a:endParaRPr>
          </a:p>
          <a:p>
            <a:pPr algn="just"/>
            <a:r>
              <a:rPr lang="en-US" b="0" i="0" dirty="0">
                <a:effectLst/>
                <a:latin typeface="Minion Pro"/>
              </a:rPr>
              <a:t>The variations in a time series which operate themselves over a span of more than one year are the cyclic variations.</a:t>
            </a:r>
          </a:p>
          <a:p>
            <a:endParaRPr lang="en-US" dirty="0"/>
          </a:p>
        </p:txBody>
      </p:sp>
      <p:sp>
        <p:nvSpPr>
          <p:cNvPr id="9" name="TextBox 8">
            <a:extLst>
              <a:ext uri="{FF2B5EF4-FFF2-40B4-BE49-F238E27FC236}">
                <a16:creationId xmlns:a16="http://schemas.microsoft.com/office/drawing/2014/main" id="{34C909EB-77DD-FE98-4FB4-A6811E130D9E}"/>
              </a:ext>
            </a:extLst>
          </p:cNvPr>
          <p:cNvSpPr txBox="1"/>
          <p:nvPr/>
        </p:nvSpPr>
        <p:spPr>
          <a:xfrm>
            <a:off x="9395927" y="1745311"/>
            <a:ext cx="2369977" cy="2031325"/>
          </a:xfrm>
          <a:prstGeom prst="rect">
            <a:avLst/>
          </a:prstGeom>
          <a:noFill/>
        </p:spPr>
        <p:txBody>
          <a:bodyPr wrap="square" rtlCol="0">
            <a:spAutoFit/>
          </a:bodyPr>
          <a:lstStyle/>
          <a:p>
            <a:pPr algn="just"/>
            <a:r>
              <a:rPr lang="en-US" b="1" i="0" dirty="0">
                <a:solidFill>
                  <a:srgbClr val="FF0000"/>
                </a:solidFill>
                <a:effectLst/>
                <a:latin typeface="Open Sans" panose="020B0606030504020204" pitchFamily="34" charset="0"/>
              </a:rPr>
              <a:t>Random </a:t>
            </a:r>
            <a:r>
              <a:rPr lang="en-US" b="1" dirty="0">
                <a:solidFill>
                  <a:srgbClr val="FF0000"/>
                </a:solidFill>
                <a:latin typeface="Open Sans" panose="020B0606030504020204" pitchFamily="34" charset="0"/>
              </a:rPr>
              <a:t>/</a:t>
            </a:r>
            <a:r>
              <a:rPr lang="en-US" b="1" i="0" dirty="0">
                <a:solidFill>
                  <a:srgbClr val="FF0000"/>
                </a:solidFill>
                <a:effectLst/>
                <a:latin typeface="Open Sans" panose="020B0606030504020204" pitchFamily="34" charset="0"/>
              </a:rPr>
              <a:t>Irregular Movements</a:t>
            </a:r>
          </a:p>
          <a:p>
            <a:pPr algn="just"/>
            <a:r>
              <a:rPr lang="en-US" b="0" i="0" dirty="0">
                <a:effectLst/>
                <a:latin typeface="Minion Pro"/>
              </a:rPr>
              <a:t>They are not regular variations and are purely random or irregular.</a:t>
            </a:r>
            <a:endParaRPr lang="en-US" b="1" i="0" dirty="0">
              <a:solidFill>
                <a:srgbClr val="FF0000"/>
              </a:solidFill>
              <a:effectLst/>
              <a:latin typeface="Open Sans" panose="020B0606030504020204" pitchFamily="34" charset="0"/>
            </a:endParaRPr>
          </a:p>
          <a:p>
            <a:endParaRPr lang="en-US" dirty="0"/>
          </a:p>
        </p:txBody>
      </p:sp>
      <p:pic>
        <p:nvPicPr>
          <p:cNvPr id="3" name="Content Placeholder 4" descr="Blue candlestick chart">
            <a:extLst>
              <a:ext uri="{FF2B5EF4-FFF2-40B4-BE49-F238E27FC236}">
                <a16:creationId xmlns:a16="http://schemas.microsoft.com/office/drawing/2014/main" id="{59EE8D67-00CC-55F6-F15D-8B31F6AB742A}"/>
              </a:ext>
            </a:extLst>
          </p:cNvPr>
          <p:cNvPicPr>
            <a:picLocks noChangeAspect="1"/>
          </p:cNvPicPr>
          <p:nvPr/>
        </p:nvPicPr>
        <p:blipFill>
          <a:blip r:embed="rId3"/>
          <a:stretch>
            <a:fillRect/>
          </a:stretch>
        </p:blipFill>
        <p:spPr>
          <a:xfrm>
            <a:off x="3798726" y="4651482"/>
            <a:ext cx="2620737" cy="1570741"/>
          </a:xfrm>
          <a:prstGeom prst="rect">
            <a:avLst/>
          </a:prstGeom>
        </p:spPr>
      </p:pic>
      <p:pic>
        <p:nvPicPr>
          <p:cNvPr id="1026" name="Picture 2" descr="Guest blogger: Snurre Jensen on seasonality vs. cyclicity (part 2 of 2) -  The Business Forecasting Deal">
            <a:extLst>
              <a:ext uri="{FF2B5EF4-FFF2-40B4-BE49-F238E27FC236}">
                <a16:creationId xmlns:a16="http://schemas.microsoft.com/office/drawing/2014/main" id="{6F64CDCA-B845-3B8E-6074-FA8DDB145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2404" y="4651481"/>
            <a:ext cx="2620737" cy="1570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 The Stock Market Predictable? The Random Walk Theory | Trade Options  With Me">
            <a:extLst>
              <a:ext uri="{FF2B5EF4-FFF2-40B4-BE49-F238E27FC236}">
                <a16:creationId xmlns:a16="http://schemas.microsoft.com/office/drawing/2014/main" id="{913F6ABF-703B-438D-CEBA-EC6F1DEFC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6082" y="4651482"/>
            <a:ext cx="2451413" cy="152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861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73CC-C5B9-C780-D04B-246FA2FD4622}"/>
              </a:ext>
            </a:extLst>
          </p:cNvPr>
          <p:cNvSpPr>
            <a:spLocks noGrp="1"/>
          </p:cNvSpPr>
          <p:nvPr>
            <p:ph type="title"/>
          </p:nvPr>
        </p:nvSpPr>
        <p:spPr>
          <a:xfrm>
            <a:off x="1234751" y="191277"/>
            <a:ext cx="9722498" cy="1217645"/>
          </a:xfrm>
        </p:spPr>
        <p:txBody>
          <a:bodyPr>
            <a:normAutofit/>
          </a:bodyPr>
          <a:lstStyle/>
          <a:p>
            <a:r>
              <a:rPr lang="en-US" sz="4000" dirty="0">
                <a:latin typeface="Open Sans" panose="020B0606030504020204" pitchFamily="34" charset="0"/>
                <a:ea typeface="Open Sans" panose="020B0606030504020204" pitchFamily="34" charset="0"/>
                <a:cs typeface="Open Sans" panose="020B0606030504020204" pitchFamily="34" charset="0"/>
              </a:rPr>
              <a:t>Section 1: Introduction and problem specification</a:t>
            </a:r>
          </a:p>
        </p:txBody>
      </p:sp>
      <p:sp>
        <p:nvSpPr>
          <p:cNvPr id="7" name="Content Placeholder 6">
            <a:extLst>
              <a:ext uri="{FF2B5EF4-FFF2-40B4-BE49-F238E27FC236}">
                <a16:creationId xmlns:a16="http://schemas.microsoft.com/office/drawing/2014/main" id="{344ED364-0B35-8FDD-E168-925CCBE5085A}"/>
              </a:ext>
            </a:extLst>
          </p:cNvPr>
          <p:cNvSpPr>
            <a:spLocks noGrp="1"/>
          </p:cNvSpPr>
          <p:nvPr>
            <p:ph idx="1"/>
          </p:nvPr>
        </p:nvSpPr>
        <p:spPr>
          <a:xfrm>
            <a:off x="1234751" y="1558212"/>
            <a:ext cx="9601200" cy="4879910"/>
          </a:xfrm>
        </p:spPr>
        <p:txBody>
          <a:bodyPr>
            <a:normAutofit/>
          </a:bodyPr>
          <a:lstStyle/>
          <a:p>
            <a:r>
              <a:rPr lang="en-US" dirty="0">
                <a:solidFill>
                  <a:srgbClr val="00B050"/>
                </a:solidFill>
              </a:rPr>
              <a:t>Industry: </a:t>
            </a:r>
            <a:r>
              <a:rPr lang="en-US" dirty="0"/>
              <a:t>The project is about predicting the prices of the live stocks using yahoo finance. The industry we are targeting is Finance and it is related to every company in the retail, banking, health-care, and logistics &amp; transportation sectors.</a:t>
            </a:r>
          </a:p>
          <a:p>
            <a:endParaRPr lang="en-US" dirty="0"/>
          </a:p>
          <a:p>
            <a:r>
              <a:rPr lang="en-US" dirty="0">
                <a:solidFill>
                  <a:srgbClr val="00B050"/>
                </a:solidFill>
              </a:rPr>
              <a:t>WHY ?</a:t>
            </a:r>
          </a:p>
          <a:p>
            <a:pPr>
              <a:buFont typeface="Wingdings" panose="05000000000000000000" pitchFamily="2" charset="2"/>
              <a:buChar char="Ø"/>
            </a:pPr>
            <a:r>
              <a:rPr lang="en-US" dirty="0"/>
              <a:t>A company's stock price reflects investor perception of its ability to earn and grow its profits in the future</a:t>
            </a:r>
            <a:r>
              <a:rPr lang="en-US" b="0" i="0" dirty="0">
                <a:solidFill>
                  <a:srgbClr val="202124"/>
                </a:solidFill>
                <a:effectLst/>
                <a:latin typeface="Roboto" panose="02000000000000000000" pitchFamily="2" charset="0"/>
              </a:rPr>
              <a:t>. </a:t>
            </a:r>
          </a:p>
          <a:p>
            <a:pPr>
              <a:buFont typeface="Wingdings" panose="05000000000000000000" pitchFamily="2" charset="2"/>
              <a:buChar char="Ø"/>
            </a:pPr>
            <a:r>
              <a:rPr lang="en-US" dirty="0"/>
              <a:t>Predicting stock prices is very important for finance practitioners to best allocate their assets and to academics to build better and more accurate asset pricing models. </a:t>
            </a:r>
          </a:p>
          <a:p>
            <a:pPr>
              <a:buFont typeface="Wingdings" panose="05000000000000000000" pitchFamily="2" charset="2"/>
              <a:buChar char="Ø"/>
            </a:pPr>
            <a:r>
              <a:rPr lang="en-US" dirty="0"/>
              <a:t>Predicting stock returns gives crucial implications about market efficiency</a:t>
            </a:r>
            <a:r>
              <a:rPr lang="en-US" b="0" i="0" dirty="0">
                <a:solidFill>
                  <a:srgbClr val="202124"/>
                </a:solidFill>
                <a:effectLst/>
                <a:latin typeface="Roboto" panose="02000000000000000000" pitchFamily="2" charset="0"/>
              </a:rPr>
              <a:t>.</a:t>
            </a:r>
            <a:endParaRPr lang="en-US" dirty="0">
              <a:solidFill>
                <a:schemeClr val="tx1"/>
              </a:solidFill>
            </a:endParaRPr>
          </a:p>
        </p:txBody>
      </p:sp>
    </p:spTree>
    <p:extLst>
      <p:ext uri="{BB962C8B-B14F-4D97-AF65-F5344CB8AC3E}">
        <p14:creationId xmlns:p14="http://schemas.microsoft.com/office/powerpoint/2010/main" val="173052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35B8-AB77-F710-2D86-ADCB89FBF72C}"/>
              </a:ext>
            </a:extLst>
          </p:cNvPr>
          <p:cNvSpPr>
            <a:spLocks noGrp="1"/>
          </p:cNvSpPr>
          <p:nvPr>
            <p:ph type="title"/>
          </p:nvPr>
        </p:nvSpPr>
        <p:spPr>
          <a:xfrm>
            <a:off x="1371600" y="247650"/>
            <a:ext cx="9601200" cy="638758"/>
          </a:xfrm>
        </p:spPr>
        <p:txBody>
          <a:bodyPr>
            <a:normAutofit/>
          </a:bodyPr>
          <a:lstStyle/>
          <a:p>
            <a:r>
              <a:rPr lang="en-US" sz="4000" dirty="0"/>
              <a:t>Problem specification:</a:t>
            </a:r>
          </a:p>
        </p:txBody>
      </p:sp>
      <p:sp>
        <p:nvSpPr>
          <p:cNvPr id="3" name="Content Placeholder 2">
            <a:extLst>
              <a:ext uri="{FF2B5EF4-FFF2-40B4-BE49-F238E27FC236}">
                <a16:creationId xmlns:a16="http://schemas.microsoft.com/office/drawing/2014/main" id="{C1FDB6BE-2779-725D-1A75-8068B1E31106}"/>
              </a:ext>
            </a:extLst>
          </p:cNvPr>
          <p:cNvSpPr>
            <a:spLocks noGrp="1"/>
          </p:cNvSpPr>
          <p:nvPr>
            <p:ph idx="1"/>
          </p:nvPr>
        </p:nvSpPr>
        <p:spPr>
          <a:xfrm>
            <a:off x="1295399" y="1101013"/>
            <a:ext cx="10545147" cy="4851918"/>
          </a:xfrm>
        </p:spPr>
        <p:txBody>
          <a:bodyPr/>
          <a:lstStyle/>
          <a:p>
            <a:pPr algn="just">
              <a:buFont typeface="Wingdings" panose="05000000000000000000" pitchFamily="2" charset="2"/>
              <a:buChar char="Ø"/>
            </a:pPr>
            <a:r>
              <a:rPr lang="en-US" dirty="0"/>
              <a:t>In this project, we are predicting whether the future price of a stock goes upward or downward (depicted as “Target”-(1/0)) based on past values of the data.</a:t>
            </a:r>
          </a:p>
          <a:p>
            <a:pPr marL="0" indent="0" algn="just">
              <a:buNone/>
            </a:pPr>
            <a:endParaRPr lang="en-US" dirty="0"/>
          </a:p>
          <a:p>
            <a:pPr algn="just">
              <a:buFont typeface="Wingdings" panose="05000000000000000000" pitchFamily="2" charset="2"/>
              <a:buChar char="Ø"/>
            </a:pPr>
            <a:r>
              <a:rPr lang="en-US" dirty="0"/>
              <a:t>There are many websites predicting the stock prices. But they are predicting the stock prices of tomorrow based on today data. In my Knowledge, this is the first project where we are predicting the price of the stock change from minute to minute. </a:t>
            </a:r>
          </a:p>
          <a:p>
            <a:pPr marL="0" indent="0" algn="just">
              <a:buNone/>
            </a:pPr>
            <a:endParaRPr lang="en-US" dirty="0"/>
          </a:p>
          <a:p>
            <a:pPr algn="just">
              <a:buFont typeface="Wingdings" panose="05000000000000000000" pitchFamily="2" charset="2"/>
              <a:buChar char="Ø"/>
            </a:pPr>
            <a:r>
              <a:rPr lang="en-US" dirty="0"/>
              <a:t>Stock prices change from milli second to milli second based on situations happening around the world. That’s why it is important to develop a model that can help to predict the stock price from second to second. </a:t>
            </a:r>
          </a:p>
          <a:p>
            <a:pPr marL="0" indent="0" algn="just">
              <a:buNone/>
            </a:pPr>
            <a:endParaRPr lang="en-US" dirty="0"/>
          </a:p>
          <a:p>
            <a:pPr algn="just">
              <a:buFont typeface="Wingdings" panose="05000000000000000000" pitchFamily="2" charset="2"/>
              <a:buChar char="Ø"/>
            </a:pPr>
            <a:r>
              <a:rPr lang="en-US" dirty="0"/>
              <a:t>This is famous for the Intraday Traders.</a:t>
            </a:r>
          </a:p>
        </p:txBody>
      </p:sp>
      <p:pic>
        <p:nvPicPr>
          <p:cNvPr id="5" name="Picture 4">
            <a:extLst>
              <a:ext uri="{FF2B5EF4-FFF2-40B4-BE49-F238E27FC236}">
                <a16:creationId xmlns:a16="http://schemas.microsoft.com/office/drawing/2014/main" id="{08063360-68A8-6213-7F8F-1C6AFC7BA44C}"/>
              </a:ext>
            </a:extLst>
          </p:cNvPr>
          <p:cNvPicPr>
            <a:picLocks noChangeAspect="1"/>
          </p:cNvPicPr>
          <p:nvPr/>
        </p:nvPicPr>
        <p:blipFill>
          <a:blip r:embed="rId2"/>
          <a:stretch>
            <a:fillRect/>
          </a:stretch>
        </p:blipFill>
        <p:spPr>
          <a:xfrm>
            <a:off x="8294914" y="4673576"/>
            <a:ext cx="3452327" cy="1864074"/>
          </a:xfrm>
          <a:prstGeom prst="rect">
            <a:avLst/>
          </a:prstGeom>
        </p:spPr>
      </p:pic>
    </p:spTree>
    <p:extLst>
      <p:ext uri="{BB962C8B-B14F-4D97-AF65-F5344CB8AC3E}">
        <p14:creationId xmlns:p14="http://schemas.microsoft.com/office/powerpoint/2010/main" val="163100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EE94-9210-2E99-834F-900CDEEC5FB2}"/>
              </a:ext>
            </a:extLst>
          </p:cNvPr>
          <p:cNvSpPr>
            <a:spLocks noGrp="1"/>
          </p:cNvSpPr>
          <p:nvPr>
            <p:ph type="title"/>
          </p:nvPr>
        </p:nvSpPr>
        <p:spPr>
          <a:xfrm>
            <a:off x="1371600" y="685800"/>
            <a:ext cx="9601200" cy="769776"/>
          </a:xfrm>
        </p:spPr>
        <p:txBody>
          <a:bodyPr>
            <a:normAutofit/>
          </a:bodyPr>
          <a:lstStyle/>
          <a:p>
            <a:r>
              <a:rPr lang="en-US" sz="4000" dirty="0"/>
              <a:t>Data Characteristics:</a:t>
            </a:r>
          </a:p>
        </p:txBody>
      </p:sp>
      <p:sp>
        <p:nvSpPr>
          <p:cNvPr id="3" name="Content Placeholder 2">
            <a:extLst>
              <a:ext uri="{FF2B5EF4-FFF2-40B4-BE49-F238E27FC236}">
                <a16:creationId xmlns:a16="http://schemas.microsoft.com/office/drawing/2014/main" id="{4F58B07E-C54B-368A-8674-749A8869F5F5}"/>
              </a:ext>
            </a:extLst>
          </p:cNvPr>
          <p:cNvSpPr>
            <a:spLocks noGrp="1"/>
          </p:cNvSpPr>
          <p:nvPr>
            <p:ph idx="1"/>
          </p:nvPr>
        </p:nvSpPr>
        <p:spPr>
          <a:xfrm>
            <a:off x="1371600" y="1791477"/>
            <a:ext cx="9601200" cy="3581400"/>
          </a:xfrm>
        </p:spPr>
        <p:txBody>
          <a:bodyPr/>
          <a:lstStyle/>
          <a:p>
            <a:r>
              <a:rPr lang="en-US" dirty="0">
                <a:solidFill>
                  <a:srgbClr val="00B050"/>
                </a:solidFill>
              </a:rPr>
              <a:t>Independent Variables: </a:t>
            </a:r>
            <a:r>
              <a:rPr lang="en-US" dirty="0"/>
              <a:t>DateTime, Stock Symbol, Company, Open, High, Close, Low, AdjClose, Volume.</a:t>
            </a:r>
          </a:p>
          <a:p>
            <a:pPr marL="0" indent="0">
              <a:buNone/>
            </a:pPr>
            <a:endParaRPr lang="en-US" dirty="0">
              <a:solidFill>
                <a:srgbClr val="00B050"/>
              </a:solidFill>
            </a:endParaRPr>
          </a:p>
          <a:p>
            <a:pPr marL="0" indent="0">
              <a:buNone/>
            </a:pPr>
            <a:endParaRPr lang="en-US" dirty="0">
              <a:solidFill>
                <a:srgbClr val="00B050"/>
              </a:solidFill>
            </a:endParaRPr>
          </a:p>
          <a:p>
            <a:r>
              <a:rPr lang="en-US" dirty="0">
                <a:solidFill>
                  <a:srgbClr val="00B050"/>
                </a:solidFill>
              </a:rPr>
              <a:t>Dependent Variable: </a:t>
            </a:r>
            <a:r>
              <a:rPr lang="en-US" dirty="0"/>
              <a:t>Target</a:t>
            </a:r>
          </a:p>
          <a:p>
            <a:endParaRPr lang="en-US" dirty="0"/>
          </a:p>
          <a:p>
            <a:pPr marL="0" indent="0">
              <a:buNone/>
            </a:pPr>
            <a:endParaRPr lang="en-US" dirty="0"/>
          </a:p>
          <a:p>
            <a:r>
              <a:rPr lang="en-US" dirty="0">
                <a:solidFill>
                  <a:srgbClr val="00B050"/>
                </a:solidFill>
              </a:rPr>
              <a:t>Model Type: </a:t>
            </a:r>
            <a:r>
              <a:rPr lang="en-US" dirty="0"/>
              <a:t>Binary Classification</a:t>
            </a:r>
          </a:p>
        </p:txBody>
      </p:sp>
    </p:spTree>
    <p:extLst>
      <p:ext uri="{BB962C8B-B14F-4D97-AF65-F5344CB8AC3E}">
        <p14:creationId xmlns:p14="http://schemas.microsoft.com/office/powerpoint/2010/main" val="2102308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2E04-2BFE-78D3-CE38-69BCF33FF01F}"/>
              </a:ext>
            </a:extLst>
          </p:cNvPr>
          <p:cNvSpPr>
            <a:spLocks noGrp="1"/>
          </p:cNvSpPr>
          <p:nvPr>
            <p:ph type="title"/>
          </p:nvPr>
        </p:nvSpPr>
        <p:spPr>
          <a:xfrm>
            <a:off x="1295400" y="331237"/>
            <a:ext cx="9601200" cy="659363"/>
          </a:xfrm>
        </p:spPr>
        <p:txBody>
          <a:bodyPr>
            <a:normAutofit fontScale="90000"/>
          </a:bodyPr>
          <a:lstStyle/>
          <a:p>
            <a:r>
              <a:rPr lang="en-US" sz="4000" dirty="0"/>
              <a:t>How data relate to the problem being solved:</a:t>
            </a:r>
          </a:p>
        </p:txBody>
      </p:sp>
      <p:sp>
        <p:nvSpPr>
          <p:cNvPr id="3" name="Content Placeholder 2">
            <a:extLst>
              <a:ext uri="{FF2B5EF4-FFF2-40B4-BE49-F238E27FC236}">
                <a16:creationId xmlns:a16="http://schemas.microsoft.com/office/drawing/2014/main" id="{E5C51593-4D77-1FCB-FEB4-8A1D28780362}"/>
              </a:ext>
            </a:extLst>
          </p:cNvPr>
          <p:cNvSpPr>
            <a:spLocks noGrp="1"/>
          </p:cNvSpPr>
          <p:nvPr>
            <p:ph idx="1"/>
          </p:nvPr>
        </p:nvSpPr>
        <p:spPr>
          <a:xfrm>
            <a:off x="1371600" y="1380930"/>
            <a:ext cx="9601200" cy="4646646"/>
          </a:xfrm>
        </p:spPr>
        <p:txBody>
          <a:bodyPr/>
          <a:lstStyle/>
          <a:p>
            <a:pPr algn="just"/>
            <a:r>
              <a:rPr lang="en-US" dirty="0"/>
              <a:t>When we see the data characteristics, we can observe that the attributes are Datetime which is a time series component has instances starting from 9:30 am to 4:00 pm, is the time period in which stock market functions.</a:t>
            </a:r>
          </a:p>
          <a:p>
            <a:pPr marL="0" indent="0" algn="just">
              <a:buNone/>
            </a:pPr>
            <a:endParaRPr lang="en-US" dirty="0"/>
          </a:p>
          <a:p>
            <a:pPr algn="just"/>
            <a:r>
              <a:rPr lang="en-US" dirty="0"/>
              <a:t>Open, Close, High and Low are stock prices of each company with respect to time.</a:t>
            </a:r>
          </a:p>
          <a:p>
            <a:pPr marL="0" indent="0" algn="just">
              <a:buNone/>
            </a:pPr>
            <a:endParaRPr lang="en-US" dirty="0"/>
          </a:p>
          <a:p>
            <a:pPr algn="just"/>
            <a:r>
              <a:rPr lang="en-US" dirty="0"/>
              <a:t>AdjClose is the adjusted closing price factors in anything that might affect the stock price after the market closes. </a:t>
            </a:r>
          </a:p>
        </p:txBody>
      </p:sp>
    </p:spTree>
    <p:extLst>
      <p:ext uri="{BB962C8B-B14F-4D97-AF65-F5344CB8AC3E}">
        <p14:creationId xmlns:p14="http://schemas.microsoft.com/office/powerpoint/2010/main" val="151036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DF89-6B9F-720A-5399-C385EAAE7CD1}"/>
              </a:ext>
            </a:extLst>
          </p:cNvPr>
          <p:cNvSpPr>
            <a:spLocks noGrp="1"/>
          </p:cNvSpPr>
          <p:nvPr>
            <p:ph type="title"/>
          </p:nvPr>
        </p:nvSpPr>
        <p:spPr>
          <a:xfrm>
            <a:off x="1371600" y="685800"/>
            <a:ext cx="9601200" cy="676469"/>
          </a:xfrm>
        </p:spPr>
        <p:txBody>
          <a:bodyPr>
            <a:normAutofit/>
          </a:bodyPr>
          <a:lstStyle/>
          <a:p>
            <a:r>
              <a:rPr lang="en-US" sz="4000" dirty="0"/>
              <a:t>Visualizations:</a:t>
            </a:r>
          </a:p>
        </p:txBody>
      </p:sp>
      <p:pic>
        <p:nvPicPr>
          <p:cNvPr id="4" name="Content Placeholder 3">
            <a:extLst>
              <a:ext uri="{FF2B5EF4-FFF2-40B4-BE49-F238E27FC236}">
                <a16:creationId xmlns:a16="http://schemas.microsoft.com/office/drawing/2014/main" id="{A804F30B-1D3B-F2DF-CECF-BA15DD7F2492}"/>
              </a:ext>
            </a:extLst>
          </p:cNvPr>
          <p:cNvPicPr>
            <a:picLocks noGrp="1" noChangeAspect="1"/>
          </p:cNvPicPr>
          <p:nvPr>
            <p:ph idx="1"/>
          </p:nvPr>
        </p:nvPicPr>
        <p:blipFill>
          <a:blip r:embed="rId2"/>
          <a:stretch>
            <a:fillRect/>
          </a:stretch>
        </p:blipFill>
        <p:spPr>
          <a:xfrm>
            <a:off x="1371600" y="1534888"/>
            <a:ext cx="9601200" cy="1977630"/>
          </a:xfrm>
          <a:prstGeom prst="rect">
            <a:avLst/>
          </a:prstGeom>
        </p:spPr>
      </p:pic>
      <p:pic>
        <p:nvPicPr>
          <p:cNvPr id="5" name="Picture 4">
            <a:extLst>
              <a:ext uri="{FF2B5EF4-FFF2-40B4-BE49-F238E27FC236}">
                <a16:creationId xmlns:a16="http://schemas.microsoft.com/office/drawing/2014/main" id="{24FBF3D9-739B-C2B7-5CF4-F8CDC5A71404}"/>
              </a:ext>
            </a:extLst>
          </p:cNvPr>
          <p:cNvPicPr>
            <a:picLocks noChangeAspect="1"/>
          </p:cNvPicPr>
          <p:nvPr/>
        </p:nvPicPr>
        <p:blipFill>
          <a:blip r:embed="rId3"/>
          <a:stretch>
            <a:fillRect/>
          </a:stretch>
        </p:blipFill>
        <p:spPr>
          <a:xfrm>
            <a:off x="1371600" y="3685137"/>
            <a:ext cx="3571875" cy="2495550"/>
          </a:xfrm>
          <a:prstGeom prst="rect">
            <a:avLst/>
          </a:prstGeom>
        </p:spPr>
      </p:pic>
      <p:pic>
        <p:nvPicPr>
          <p:cNvPr id="6" name="Picture 5">
            <a:extLst>
              <a:ext uri="{FF2B5EF4-FFF2-40B4-BE49-F238E27FC236}">
                <a16:creationId xmlns:a16="http://schemas.microsoft.com/office/drawing/2014/main" id="{F9C459F5-C361-5D50-240F-774DC84CACE6}"/>
              </a:ext>
            </a:extLst>
          </p:cNvPr>
          <p:cNvPicPr>
            <a:picLocks noChangeAspect="1"/>
          </p:cNvPicPr>
          <p:nvPr/>
        </p:nvPicPr>
        <p:blipFill>
          <a:blip r:embed="rId4"/>
          <a:stretch>
            <a:fillRect/>
          </a:stretch>
        </p:blipFill>
        <p:spPr>
          <a:xfrm>
            <a:off x="5019189" y="3676650"/>
            <a:ext cx="3571875" cy="2495550"/>
          </a:xfrm>
          <a:prstGeom prst="rect">
            <a:avLst/>
          </a:prstGeom>
        </p:spPr>
      </p:pic>
      <p:pic>
        <p:nvPicPr>
          <p:cNvPr id="7" name="Picture 6">
            <a:extLst>
              <a:ext uri="{FF2B5EF4-FFF2-40B4-BE49-F238E27FC236}">
                <a16:creationId xmlns:a16="http://schemas.microsoft.com/office/drawing/2014/main" id="{C4F8D638-B108-2360-4086-D7D7EC4C3181}"/>
              </a:ext>
            </a:extLst>
          </p:cNvPr>
          <p:cNvPicPr>
            <a:picLocks noChangeAspect="1"/>
          </p:cNvPicPr>
          <p:nvPr/>
        </p:nvPicPr>
        <p:blipFill>
          <a:blip r:embed="rId5"/>
          <a:stretch>
            <a:fillRect/>
          </a:stretch>
        </p:blipFill>
        <p:spPr>
          <a:xfrm>
            <a:off x="8516419" y="3676650"/>
            <a:ext cx="3571875" cy="2495550"/>
          </a:xfrm>
          <a:prstGeom prst="rect">
            <a:avLst/>
          </a:prstGeom>
        </p:spPr>
      </p:pic>
    </p:spTree>
    <p:extLst>
      <p:ext uri="{BB962C8B-B14F-4D97-AF65-F5344CB8AC3E}">
        <p14:creationId xmlns:p14="http://schemas.microsoft.com/office/powerpoint/2010/main" val="146306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9781-F3B7-3F8D-C360-7C3C14DA89E4}"/>
              </a:ext>
            </a:extLst>
          </p:cNvPr>
          <p:cNvSpPr>
            <a:spLocks noGrp="1"/>
          </p:cNvSpPr>
          <p:nvPr>
            <p:ph type="title"/>
          </p:nvPr>
        </p:nvSpPr>
        <p:spPr>
          <a:xfrm>
            <a:off x="1371600" y="685800"/>
            <a:ext cx="9601200" cy="657808"/>
          </a:xfrm>
        </p:spPr>
        <p:txBody>
          <a:bodyPr>
            <a:normAutofit/>
          </a:bodyPr>
          <a:lstStyle/>
          <a:p>
            <a:r>
              <a:rPr lang="en-US" sz="4000" dirty="0"/>
              <a:t>Moving Averages:</a:t>
            </a:r>
          </a:p>
        </p:txBody>
      </p:sp>
      <p:sp>
        <p:nvSpPr>
          <p:cNvPr id="3" name="Content Placeholder 2">
            <a:extLst>
              <a:ext uri="{FF2B5EF4-FFF2-40B4-BE49-F238E27FC236}">
                <a16:creationId xmlns:a16="http://schemas.microsoft.com/office/drawing/2014/main" id="{E6B42946-95F4-9833-4E83-E1264A229726}"/>
              </a:ext>
            </a:extLst>
          </p:cNvPr>
          <p:cNvSpPr>
            <a:spLocks noGrp="1"/>
          </p:cNvSpPr>
          <p:nvPr>
            <p:ph idx="1"/>
          </p:nvPr>
        </p:nvSpPr>
        <p:spPr>
          <a:xfrm>
            <a:off x="1295400" y="1638300"/>
            <a:ext cx="9601200" cy="3581400"/>
          </a:xfrm>
        </p:spPr>
        <p:txBody>
          <a:bodyPr/>
          <a:lstStyle/>
          <a:p>
            <a:pPr marL="0" indent="0">
              <a:buNone/>
            </a:pPr>
            <a:r>
              <a:rPr lang="en-US" dirty="0"/>
              <a:t>A Moving average is a tool used by the </a:t>
            </a:r>
            <a:r>
              <a:rPr lang="en-US" b="0" i="0" dirty="0">
                <a:solidFill>
                  <a:srgbClr val="111111"/>
                </a:solidFill>
                <a:effectLst/>
                <a:latin typeface="SourceSansPro"/>
              </a:rPr>
              <a:t>technical analysts to track the price movements of a stock. It plots average prices over a defined period of time, with the moving average typically overlaid onto a candlestick or bar chart or line plot.</a:t>
            </a:r>
            <a:endParaRPr lang="en-US" dirty="0"/>
          </a:p>
        </p:txBody>
      </p:sp>
      <p:pic>
        <p:nvPicPr>
          <p:cNvPr id="4" name="Picture 3">
            <a:extLst>
              <a:ext uri="{FF2B5EF4-FFF2-40B4-BE49-F238E27FC236}">
                <a16:creationId xmlns:a16="http://schemas.microsoft.com/office/drawing/2014/main" id="{A326F90A-389E-C3AA-AB52-BFF0B75B4AEC}"/>
              </a:ext>
            </a:extLst>
          </p:cNvPr>
          <p:cNvPicPr>
            <a:picLocks noChangeAspect="1"/>
          </p:cNvPicPr>
          <p:nvPr/>
        </p:nvPicPr>
        <p:blipFill>
          <a:blip r:embed="rId2"/>
          <a:stretch>
            <a:fillRect/>
          </a:stretch>
        </p:blipFill>
        <p:spPr>
          <a:xfrm>
            <a:off x="2025228" y="2674399"/>
            <a:ext cx="8341081" cy="4113621"/>
          </a:xfrm>
          <a:prstGeom prst="rect">
            <a:avLst/>
          </a:prstGeom>
        </p:spPr>
      </p:pic>
    </p:spTree>
    <p:extLst>
      <p:ext uri="{BB962C8B-B14F-4D97-AF65-F5344CB8AC3E}">
        <p14:creationId xmlns:p14="http://schemas.microsoft.com/office/powerpoint/2010/main" val="293544943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553</TotalTime>
  <Words>911</Words>
  <Application>Microsoft Office PowerPoint</Application>
  <PresentationFormat>Widescreen</PresentationFormat>
  <Paragraphs>105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Franklin Gothic Book</vt:lpstr>
      <vt:lpstr>Minion Pro</vt:lpstr>
      <vt:lpstr>Open Sans</vt:lpstr>
      <vt:lpstr>Roboto</vt:lpstr>
      <vt:lpstr>SourceSansPro</vt:lpstr>
      <vt:lpstr>Wingdings</vt:lpstr>
      <vt:lpstr>Crop</vt:lpstr>
      <vt:lpstr>Time SERIES FORECASTING: Predict Live Stock Prices Using Yahoo Finance</vt:lpstr>
      <vt:lpstr>Time Series ?</vt:lpstr>
      <vt:lpstr>Components of Time Series</vt:lpstr>
      <vt:lpstr>Section 1: Introduction and problem specification</vt:lpstr>
      <vt:lpstr>Problem specification:</vt:lpstr>
      <vt:lpstr>Data Characteristics:</vt:lpstr>
      <vt:lpstr>How data relate to the problem being solved:</vt:lpstr>
      <vt:lpstr>Visualizations:</vt:lpstr>
      <vt:lpstr>Moving Averages:</vt:lpstr>
      <vt:lpstr>DM Models:</vt:lpstr>
      <vt:lpstr>Evaluation Metrics:</vt:lpstr>
      <vt:lpstr>Conclusion: </vt:lpstr>
      <vt:lpstr>Finding:</vt:lpstr>
      <vt:lpstr>Current Problem:</vt:lpstr>
      <vt:lpstr>Percentage of credit for each member in the team: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FORECASTING: Predict live Stock Prices Using Yahoo Finance</dc:title>
  <dc:creator>Sai Vinay Thattukolla</dc:creator>
  <cp:lastModifiedBy>Sai Vinay Thattukolla</cp:lastModifiedBy>
  <cp:revision>30</cp:revision>
  <dcterms:created xsi:type="dcterms:W3CDTF">2022-11-05T04:16:11Z</dcterms:created>
  <dcterms:modified xsi:type="dcterms:W3CDTF">2022-11-11T02:32:21Z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